
<file path=[Content_Types].xml><?xml version="1.0" encoding="utf-8"?>
<Types xmlns="http://schemas.openxmlformats.org/package/2006/content-types">
  <Default Extension="xml" ContentType="application/xml"/>
  <Default Extension="(null)" ContentType="image/x-e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4"/>
  </p:notesMasterIdLst>
  <p:sldIdLst>
    <p:sldId id="256" r:id="rId2"/>
    <p:sldId id="277" r:id="rId3"/>
    <p:sldId id="257" r:id="rId4"/>
    <p:sldId id="272" r:id="rId5"/>
    <p:sldId id="258" r:id="rId6"/>
    <p:sldId id="282" r:id="rId7"/>
    <p:sldId id="283" r:id="rId8"/>
    <p:sldId id="284" r:id="rId9"/>
    <p:sldId id="273" r:id="rId10"/>
    <p:sldId id="286" r:id="rId11"/>
    <p:sldId id="274" r:id="rId12"/>
    <p:sldId id="275" r:id="rId13"/>
    <p:sldId id="260" r:id="rId14"/>
    <p:sldId id="262" r:id="rId15"/>
    <p:sldId id="285" r:id="rId16"/>
    <p:sldId id="263" r:id="rId17"/>
    <p:sldId id="261" r:id="rId18"/>
    <p:sldId id="276" r:id="rId19"/>
    <p:sldId id="287" r:id="rId20"/>
    <p:sldId id="289" r:id="rId21"/>
    <p:sldId id="288" r:id="rId22"/>
    <p:sldId id="278" r:id="rId23"/>
    <p:sldId id="264" r:id="rId24"/>
    <p:sldId id="269" r:id="rId25"/>
    <p:sldId id="265" r:id="rId26"/>
    <p:sldId id="266" r:id="rId27"/>
    <p:sldId id="267" r:id="rId28"/>
    <p:sldId id="268" r:id="rId29"/>
    <p:sldId id="270" r:id="rId30"/>
    <p:sldId id="271" r:id="rId31"/>
    <p:sldId id="279" r:id="rId32"/>
    <p:sldId id="25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A538"/>
    <a:srgbClr val="FFFC00"/>
    <a:srgbClr val="92D050"/>
    <a:srgbClr val="9C1D23"/>
    <a:srgbClr val="0074B0"/>
    <a:srgbClr val="FFFF00"/>
    <a:srgbClr val="005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3"/>
    <p:restoredTop sz="94692"/>
  </p:normalViewPr>
  <p:slideViewPr>
    <p:cSldViewPr snapToGrid="0" snapToObjects="1">
      <p:cViewPr>
        <p:scale>
          <a:sx n="96" d="100"/>
          <a:sy n="96" d="100"/>
        </p:scale>
        <p:origin x="2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2DEF0-722F-9343-BD66-B9CB2754ADBE}" type="datetimeFigureOut">
              <a:rPr lang="en-US" smtClean="0"/>
              <a:t>6/22/18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17705-1372-0A43-ADAC-CC42A4F9C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7705-1372-0A43-ADAC-CC42A4F9C0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7705-1372-0A43-ADAC-CC42A4F9C0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1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just neutrinos from nuclear reactions! Also unusual branches</a:t>
            </a:r>
            <a:r>
              <a:rPr lang="en-US" baseline="0" dirty="0" smtClean="0"/>
              <a:t> of pair annihilation, Compton scattering, and bremsstrahlung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7705-1372-0A43-ADAC-CC42A4F9C0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1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7705-1372-0A43-ADAC-CC42A4F9C0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04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7705-1372-0A43-ADAC-CC42A4F9C0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81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Error probably arose from </a:t>
            </a:r>
            <a:r>
              <a:rPr lang="en-US" dirty="0" err="1" smtClean="0"/>
              <a:t>mis</a:t>
            </a:r>
            <a:r>
              <a:rPr lang="en-US" dirty="0" smtClean="0"/>
              <a:t>-assignment of Se-86 data to Ge-86 in early 1990s!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17705-1372-0A43-ADAC-CC42A4F9C0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2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F8CD-D31C-FF41-993E-0F8E680A8DED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Triangle 7"/>
          <p:cNvSpPr/>
          <p:nvPr/>
        </p:nvSpPr>
        <p:spPr>
          <a:xfrm rot="10800000">
            <a:off x="8377518" y="3161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0" y="1851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Triangle 9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1" y="91088"/>
            <a:ext cx="1484380" cy="98267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4B2E-4632-8944-900A-F9789B93C549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CEE90-BBFC-2647-A9F3-FCE446164DA8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671" y="549514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6043" y="4286011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6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6" name="Right Triangle 35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ight Triangle 36"/>
          <p:cNvSpPr/>
          <p:nvPr/>
        </p:nvSpPr>
        <p:spPr>
          <a:xfrm rot="10800000">
            <a:off x="8377518" y="3161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ight Triangle 37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ight Triangle 38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162"/>
            <a:ext cx="1317764" cy="116316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94130"/>
            <a:ext cx="7886700" cy="1030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28650" y="148991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37353" y="6344777"/>
            <a:ext cx="12017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 i="1">
                <a:solidFill>
                  <a:schemeClr val="accent6"/>
                </a:solidFill>
              </a:defRPr>
            </a:lvl1pPr>
          </a:lstStyle>
          <a:p>
            <a:fld id="{9C9CA173-F357-034A-9FFA-38F4F094533E}" type="datetime1">
              <a:rPr lang="en-US" smtClean="0"/>
              <a:t>6/22/18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98504" y="6356351"/>
            <a:ext cx="4086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i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89481" y="6356351"/>
            <a:ext cx="1164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i="1">
                <a:solidFill>
                  <a:schemeClr val="accent6"/>
                </a:solidFill>
              </a:defRPr>
            </a:lvl1pPr>
          </a:lstStyle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ight Triangle 11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Triangle 12"/>
          <p:cNvSpPr/>
          <p:nvPr/>
        </p:nvSpPr>
        <p:spPr>
          <a:xfrm rot="10800000">
            <a:off x="8377518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Triangle 13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Triangle 14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-1" y="6721476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628651" y="1046025"/>
            <a:ext cx="7886700" cy="110423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701"/>
            <a:ext cx="774090" cy="68327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6669742"/>
            <a:ext cx="9144001" cy="1882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37538"/>
            <a:ext cx="7886700" cy="4351338"/>
          </a:xfrm>
        </p:spPr>
        <p:txBody>
          <a:bodyPr>
            <a:normAutofit/>
          </a:bodyPr>
          <a:lstStyle>
            <a:lvl1pPr marL="349250" indent="-349250">
              <a:buClr>
                <a:srgbClr val="0070C0"/>
              </a:buClr>
              <a:buFont typeface=".LucidaGrandeUI" charset="0"/>
              <a:buChar char="◆"/>
              <a:tabLst/>
              <a:defRPr sz="2400"/>
            </a:lvl1pPr>
            <a:lvl2pPr marL="804863" indent="-347663">
              <a:buClr>
                <a:srgbClr val="0070C0"/>
              </a:buClr>
              <a:buFont typeface=".LucidaGrandeUI" charset="0"/>
              <a:buChar char="◆"/>
              <a:tabLst/>
              <a:defRPr sz="2400"/>
            </a:lvl2pPr>
            <a:lvl3pPr marL="1260475" indent="-346075">
              <a:buClr>
                <a:srgbClr val="0070C0"/>
              </a:buClr>
              <a:buFont typeface=".LucidaGrandeUI" charset="0"/>
              <a:buChar char="◆"/>
              <a:tabLst/>
              <a:defRPr sz="2400"/>
            </a:lvl3pPr>
            <a:lvl4pPr marL="1717675" indent="-346075">
              <a:buClr>
                <a:srgbClr val="0070C0"/>
              </a:buClr>
              <a:buFont typeface=".LucidaGrandeUI" charset="0"/>
              <a:buChar char="◆"/>
              <a:tabLst/>
              <a:defRPr sz="2400"/>
            </a:lvl4pPr>
            <a:lvl5pPr marL="2173288" indent="-344488">
              <a:buClr>
                <a:srgbClr val="0070C0"/>
              </a:buClr>
              <a:buFont typeface=".LucidaGrandeUI" charset="0"/>
              <a:buChar char="◆"/>
              <a:tabLst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81" y="6576062"/>
            <a:ext cx="2057400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fld id="{AD07A256-2492-1249-8E4B-CB95D9A795E9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55800" y="6580469"/>
            <a:ext cx="5346699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Parno</a:t>
            </a:r>
            <a:r>
              <a:rPr lang="en-US" dirty="0" smtClean="0"/>
              <a:t> -- Experimental Neutrino Physics III -- NNPSS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71504"/>
            <a:ext cx="2057400" cy="365125"/>
          </a:xfrm>
        </p:spPr>
        <p:txBody>
          <a:bodyPr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Triangle 7"/>
          <p:cNvSpPr/>
          <p:nvPr/>
        </p:nvSpPr>
        <p:spPr>
          <a:xfrm rot="10800000">
            <a:off x="8377518" y="-617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0" y="-617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Triangle 9"/>
          <p:cNvSpPr/>
          <p:nvPr/>
        </p:nvSpPr>
        <p:spPr>
          <a:xfrm flipH="1">
            <a:off x="8377518" y="6356350"/>
            <a:ext cx="766482" cy="50165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-1" y="1"/>
            <a:ext cx="9144001" cy="1365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8651" y="1013941"/>
            <a:ext cx="7886700" cy="45719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" y="6351943"/>
            <a:ext cx="760581" cy="503513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2D99-D6DA-5045-8E71-974C1136FC5C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8CA8-27D0-E447-B19C-34960058A0BC}" type="datetime1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7FCF9-40B7-2143-964C-DE965C8E6678}" type="datetime1">
              <a:rPr lang="en-US" smtClean="0"/>
              <a:t>6/22/18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FDDE-9731-2E41-B951-54F63087EBE3}" type="datetime1">
              <a:rPr lang="en-US" smtClean="0"/>
              <a:t>6/22/18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FF29-48D7-3244-BAF0-AB831E019124}" type="datetime1">
              <a:rPr lang="en-US" smtClean="0"/>
              <a:t>6/22/18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1890-31E7-294E-9929-F501198ADF1D}" type="datetime1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82BD-F13E-A24A-875D-AE4020279541}" type="datetime1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BFAB-4AC0-3A4E-A9D1-EFEDA7D22FDC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4A457-E0FC-EF4F-BFEA-6BA5939DE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(null)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Neutrino </a:t>
            </a:r>
            <a:r>
              <a:rPr lang="en-US" dirty="0" smtClean="0"/>
              <a:t>Physics III:</a:t>
            </a:r>
            <a:br>
              <a:rPr lang="en-US" dirty="0" smtClean="0"/>
            </a:br>
            <a:r>
              <a:rPr lang="en-US" dirty="0" smtClean="0"/>
              <a:t>Neutrinos as Tools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72736" y="4468091"/>
            <a:ext cx="8873836" cy="2130137"/>
          </a:xfrm>
        </p:spPr>
        <p:txBody>
          <a:bodyPr>
            <a:normAutofit/>
          </a:bodyPr>
          <a:lstStyle/>
          <a:p>
            <a:r>
              <a:rPr lang="en-US" dirty="0" smtClean="0"/>
              <a:t>Diana </a:t>
            </a:r>
            <a:r>
              <a:rPr lang="en-US" dirty="0" err="1" smtClean="0"/>
              <a:t>Parno</a:t>
            </a:r>
            <a:endParaRPr lang="en-US" dirty="0" smtClean="0"/>
          </a:p>
          <a:p>
            <a:r>
              <a:rPr lang="en-US" dirty="0" smtClean="0"/>
              <a:t>Carnegie Mellon University</a:t>
            </a:r>
          </a:p>
          <a:p>
            <a:r>
              <a:rPr lang="en-US" dirty="0" smtClean="0"/>
              <a:t>National Nuclear Physics Summer School, New Haven, CT</a:t>
            </a:r>
          </a:p>
          <a:p>
            <a:r>
              <a:rPr lang="en-US" dirty="0" smtClean="0"/>
              <a:t>25 </a:t>
            </a:r>
            <a:r>
              <a:rPr lang="en-US" dirty="0" smtClean="0"/>
              <a:t>June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76" y="0"/>
            <a:ext cx="8965324" cy="1325563"/>
          </a:xfrm>
        </p:spPr>
        <p:txBody>
          <a:bodyPr/>
          <a:lstStyle/>
          <a:p>
            <a:r>
              <a:rPr lang="en-US" dirty="0" smtClean="0"/>
              <a:t>Who’s Watching for Supernova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1" y="1076653"/>
            <a:ext cx="8981439" cy="4693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3269" y="1334528"/>
            <a:ext cx="8765628" cy="1713472"/>
          </a:xfrm>
          <a:prstGeom prst="rect">
            <a:avLst/>
          </a:prstGeom>
          <a:solidFill>
            <a:srgbClr val="92D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6845" y="3267917"/>
            <a:ext cx="8765628" cy="263559"/>
          </a:xfrm>
          <a:prstGeom prst="rect">
            <a:avLst/>
          </a:prstGeom>
          <a:solidFill>
            <a:srgbClr val="92D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6845" y="3751393"/>
            <a:ext cx="8765628" cy="263559"/>
          </a:xfrm>
          <a:prstGeom prst="rect">
            <a:avLst/>
          </a:prstGeom>
          <a:solidFill>
            <a:srgbClr val="92D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6845" y="3992873"/>
            <a:ext cx="8765628" cy="263559"/>
          </a:xfrm>
          <a:prstGeom prst="rect">
            <a:avLst/>
          </a:prstGeom>
          <a:solidFill>
            <a:srgbClr val="92D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6335" y="4261756"/>
            <a:ext cx="8765628" cy="1392810"/>
          </a:xfrm>
          <a:prstGeom prst="rect">
            <a:avLst/>
          </a:prstGeom>
          <a:solidFill>
            <a:srgbClr val="FFFC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14271" y="5770179"/>
            <a:ext cx="542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Scholberg</a:t>
            </a:r>
            <a:r>
              <a:rPr lang="en-US" i="1" dirty="0"/>
              <a:t>, </a:t>
            </a:r>
            <a:r>
              <a:rPr lang="en-US" i="1" dirty="0" err="1"/>
              <a:t>Annu</a:t>
            </a:r>
            <a:r>
              <a:rPr lang="en-US" i="1" dirty="0"/>
              <a:t>. Rev. </a:t>
            </a:r>
            <a:r>
              <a:rPr lang="en-US" i="1" dirty="0" err="1"/>
              <a:t>Nucl</a:t>
            </a:r>
            <a:r>
              <a:rPr lang="en-US" i="1" dirty="0"/>
              <a:t>. Part. Sci. </a:t>
            </a:r>
            <a:r>
              <a:rPr lang="en-US" b="1" i="1" dirty="0"/>
              <a:t>62</a:t>
            </a:r>
            <a:r>
              <a:rPr lang="en-US" i="1" dirty="0"/>
              <a:t> (2012) </a:t>
            </a:r>
            <a:r>
              <a:rPr lang="en-US" i="1" dirty="0" smtClean="0"/>
              <a:t>81</a:t>
            </a:r>
          </a:p>
          <a:p>
            <a:r>
              <a:rPr lang="en-US" i="1" dirty="0" smtClean="0"/>
              <a:t>Event estimates assume a supernova at 10 </a:t>
            </a:r>
            <a:r>
              <a:rPr lang="en-US" i="1" dirty="0" err="1" smtClean="0"/>
              <a:t>kpc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5840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Early Warning System?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73" y="1100247"/>
            <a:ext cx="8890994" cy="4351338"/>
          </a:xfrm>
        </p:spPr>
        <p:txBody>
          <a:bodyPr/>
          <a:lstStyle/>
          <a:p>
            <a:r>
              <a:rPr lang="en-US" dirty="0" smtClean="0"/>
              <a:t>When a very massive star starts carbon fusion, neutrino cooling becomes dominant</a:t>
            </a:r>
          </a:p>
          <a:p>
            <a:pPr lvl="1"/>
            <a:r>
              <a:rPr lang="en-US" dirty="0" smtClean="0"/>
              <a:t>Cycles of carbon fusion and core contraction</a:t>
            </a:r>
          </a:p>
          <a:p>
            <a:pPr lvl="1"/>
            <a:r>
              <a:rPr lang="en-US" dirty="0" smtClean="0"/>
              <a:t>Partial decoupling of core and envelope evolution</a:t>
            </a:r>
          </a:p>
          <a:p>
            <a:pPr lvl="1"/>
            <a:r>
              <a:rPr lang="en-US" dirty="0" smtClean="0"/>
              <a:t>Very fast: 1000 years from C fusion onset to Fe core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72546" y="6290783"/>
            <a:ext cx="32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KamLAND</a:t>
            </a:r>
            <a:r>
              <a:rPr lang="en-US" i="1" dirty="0" smtClean="0"/>
              <a:t>, </a:t>
            </a:r>
            <a:r>
              <a:rPr lang="en-US" i="1" dirty="0" err="1" smtClean="0"/>
              <a:t>ApJ</a:t>
            </a:r>
            <a:r>
              <a:rPr lang="en-US" i="1" dirty="0" smtClean="0"/>
              <a:t> </a:t>
            </a:r>
            <a:r>
              <a:rPr lang="en-US" b="1" i="1" dirty="0" smtClean="0"/>
              <a:t>818</a:t>
            </a:r>
            <a:r>
              <a:rPr lang="en-US" i="1" dirty="0" smtClean="0"/>
              <a:t> (2016) 91</a:t>
            </a:r>
            <a:endParaRPr lang="en-US" i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927495" y="3349393"/>
            <a:ext cx="6847288" cy="3278399"/>
            <a:chOff x="1140018" y="1609875"/>
            <a:chExt cx="6847288" cy="32783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18" y="1609875"/>
              <a:ext cx="6847288" cy="327839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108700" y="1854200"/>
              <a:ext cx="1701800" cy="2360331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97989" y="2532790"/>
              <a:ext cx="17018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Post-collapse</a:t>
              </a:r>
            </a:p>
            <a:p>
              <a:pPr algn="ctr"/>
              <a:r>
                <a:rPr lang="en-US" dirty="0" smtClean="0"/>
                <a:t>Linear time</a:t>
              </a:r>
            </a:p>
            <a:p>
              <a:pPr algn="ctr"/>
              <a:r>
                <a:rPr lang="en-US" sz="1600" i="1" dirty="0" smtClean="0"/>
                <a:t>Model: </a:t>
              </a:r>
              <a:r>
                <a:rPr lang="en-US" sz="1600" i="1" dirty="0" err="1" smtClean="0"/>
                <a:t>Nakazato</a:t>
              </a:r>
              <a:r>
                <a:rPr lang="en-US" sz="1600" i="1" dirty="0" smtClean="0"/>
                <a:t> </a:t>
              </a:r>
            </a:p>
            <a:p>
              <a:pPr algn="ctr"/>
              <a:r>
                <a:rPr lang="en-US" sz="1600" i="1" dirty="0" smtClean="0"/>
                <a:t>et al. 2013</a:t>
              </a:r>
              <a:endParaRPr lang="en-US" sz="1600" i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0397" y="2526722"/>
              <a:ext cx="3700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Pre-collapse</a:t>
              </a:r>
            </a:p>
            <a:p>
              <a:pPr algn="ctr"/>
              <a:r>
                <a:rPr lang="en-US" dirty="0" smtClean="0"/>
                <a:t>Logarithmic time</a:t>
              </a:r>
            </a:p>
            <a:p>
              <a:pPr algn="ctr"/>
              <a:r>
                <a:rPr lang="en-US" sz="1600" i="1" dirty="0" smtClean="0"/>
                <a:t>Model: </a:t>
              </a:r>
              <a:r>
                <a:rPr lang="en-US" sz="1600" i="1" dirty="0" err="1"/>
                <a:t>Odrzywolek</a:t>
              </a:r>
              <a:r>
                <a:rPr lang="en-US" sz="1600" i="1" dirty="0"/>
                <a:t> &amp; </a:t>
              </a:r>
              <a:r>
                <a:rPr lang="en-US" sz="1600" i="1" dirty="0" err="1"/>
                <a:t>Heger</a:t>
              </a:r>
              <a:r>
                <a:rPr lang="en-US" sz="1600" i="1" dirty="0"/>
                <a:t> </a:t>
              </a:r>
              <a:r>
                <a:rPr lang="en-US" sz="1600" i="1" dirty="0" smtClean="0"/>
                <a:t>2010</a:t>
              </a:r>
              <a:endParaRPr lang="en-US" sz="1600" i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250304" y="3292365"/>
            <a:ext cx="181655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*17-25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solar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197 ± 45 pc away</a:t>
            </a:r>
            <a:endParaRPr lang="en-US" sz="16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3021862"/>
            <a:ext cx="7093528" cy="681170"/>
            <a:chOff x="0" y="3021862"/>
            <a:chExt cx="7093528" cy="681170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3093432"/>
              <a:ext cx="7093528" cy="609600"/>
              <a:chOff x="208971" y="5092700"/>
              <a:chExt cx="7093528" cy="609600"/>
            </a:xfrm>
            <a:solidFill>
              <a:schemeClr val="bg1"/>
            </a:solidFill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971" y="5092700"/>
                <a:ext cx="7093528" cy="6096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66698" y="5119803"/>
                <a:ext cx="482602" cy="264997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19486" y="5092700"/>
                <a:ext cx="37702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...</a:t>
                </a:r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411633" y="3021862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*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6943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8235950" cy="1325563"/>
          </a:xfrm>
        </p:spPr>
        <p:txBody>
          <a:bodyPr/>
          <a:lstStyle/>
          <a:p>
            <a:r>
              <a:rPr lang="en-US" dirty="0" smtClean="0"/>
              <a:t>Diffuse Supernova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0482" y="1185047"/>
            <a:ext cx="3573518" cy="2577655"/>
          </a:xfrm>
        </p:spPr>
        <p:txBody>
          <a:bodyPr>
            <a:normAutofit/>
          </a:bodyPr>
          <a:lstStyle/>
          <a:p>
            <a:r>
              <a:rPr lang="en-US" dirty="0" smtClean="0"/>
              <a:t>Are supernova dynamics the same in older and younger populations of stars?</a:t>
            </a:r>
          </a:p>
          <a:p>
            <a:r>
              <a:rPr lang="en-US" dirty="0" smtClean="0"/>
              <a:t>Are supernova rates constant as the universe evolves?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1074661"/>
            <a:ext cx="5486400" cy="2879620"/>
            <a:chOff x="0" y="1074661"/>
            <a:chExt cx="5486400" cy="28796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74661"/>
              <a:ext cx="5486400" cy="25791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0" y="3584949"/>
              <a:ext cx="4506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Figure: </a:t>
              </a:r>
              <a:r>
                <a:rPr lang="en-US" i="1" dirty="0" err="1"/>
                <a:t>Basudeb</a:t>
              </a:r>
              <a:r>
                <a:rPr lang="en-US" i="1" dirty="0"/>
                <a:t> </a:t>
              </a:r>
              <a:r>
                <a:rPr lang="en-US" i="1" dirty="0" err="1" smtClean="0"/>
                <a:t>Dasgupta</a:t>
              </a:r>
              <a:r>
                <a:rPr lang="en-US" i="1" dirty="0" smtClean="0"/>
                <a:t>, Neutrino 2018</a:t>
              </a:r>
              <a:endParaRPr lang="en-US" i="1" dirty="0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169040" y="4092168"/>
            <a:ext cx="8695559" cy="195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will never observe neutrino bursts from faraway supernovae </a:t>
            </a:r>
            <a:r>
              <a:rPr lang="mr-IN" dirty="0" smtClean="0"/>
              <a:t>–</a:t>
            </a:r>
            <a:r>
              <a:rPr lang="en-US" dirty="0" smtClean="0"/>
              <a:t> but we can extract averaged energy spectra</a:t>
            </a:r>
          </a:p>
          <a:p>
            <a:r>
              <a:rPr lang="en-US" dirty="0" smtClean="0"/>
              <a:t>Next-generation neutrino-oscillation experiments (DUNE, Hyper-K, JUNO) should see this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Neutrino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36676"/>
            <a:ext cx="7886700" cy="583362"/>
          </a:xfrm>
        </p:spPr>
        <p:txBody>
          <a:bodyPr/>
          <a:lstStyle/>
          <a:p>
            <a:r>
              <a:rPr lang="en-US" dirty="0" smtClean="0"/>
              <a:t>a.k.a. relic neutrinos, </a:t>
            </a:r>
            <a:r>
              <a:rPr lang="en-US" dirty="0" err="1" smtClean="0"/>
              <a:t>C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err="1" smtClean="0"/>
              <a:t>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22" b="4308"/>
          <a:stretch/>
        </p:blipFill>
        <p:spPr>
          <a:xfrm>
            <a:off x="469900" y="1490478"/>
            <a:ext cx="8204200" cy="4974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06895" y="609580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Slide: Dan Dwyer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0955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Try to Measure the </a:t>
            </a:r>
            <a:r>
              <a:rPr lang="en-US" dirty="0" err="1" smtClean="0"/>
              <a:t>C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err="1" smtClean="0"/>
              <a:t>B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9392"/>
            <a:ext cx="7886700" cy="4351338"/>
          </a:xfrm>
        </p:spPr>
        <p:txBody>
          <a:bodyPr/>
          <a:lstStyle/>
          <a:p>
            <a:r>
              <a:rPr lang="en-US" dirty="0" smtClean="0"/>
              <a:t>Test of physics at very early times / hot temperatures</a:t>
            </a:r>
          </a:p>
          <a:p>
            <a:pPr lvl="1"/>
            <a:r>
              <a:rPr lang="en-US" dirty="0" smtClean="0"/>
              <a:t>CMB: t = 380,000 </a:t>
            </a:r>
            <a:r>
              <a:rPr lang="en-US" dirty="0" err="1" smtClean="0"/>
              <a:t>yrs</a:t>
            </a:r>
            <a:r>
              <a:rPr lang="en-US" dirty="0" smtClean="0"/>
              <a:t> after Big Bang</a:t>
            </a:r>
          </a:p>
          <a:p>
            <a:pPr lvl="1"/>
            <a:r>
              <a:rPr lang="en-US" dirty="0" smtClean="0"/>
              <a:t>Big Bang nucleosynthesis: t = 1-20 minutes</a:t>
            </a:r>
          </a:p>
          <a:p>
            <a:pPr lvl="1"/>
            <a:r>
              <a:rPr lang="en-US" dirty="0" err="1" smtClean="0"/>
              <a:t>C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err="1" smtClean="0"/>
              <a:t>B</a:t>
            </a:r>
            <a:r>
              <a:rPr lang="en-US" dirty="0" smtClean="0"/>
              <a:t>: t = 1 s</a:t>
            </a:r>
          </a:p>
          <a:p>
            <a:r>
              <a:rPr lang="en-US" dirty="0" smtClean="0"/>
              <a:t>Confirm crucial input to structure formation models</a:t>
            </a:r>
          </a:p>
          <a:p>
            <a:r>
              <a:rPr lang="en-US" dirty="0" smtClean="0"/>
              <a:t>Fabulous experimental challenge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52" y="1186572"/>
            <a:ext cx="8857348" cy="4569484"/>
          </a:xfrm>
        </p:spPr>
        <p:txBody>
          <a:bodyPr/>
          <a:lstStyle/>
          <a:p>
            <a:r>
              <a:rPr lang="en-US" dirty="0" smtClean="0"/>
              <a:t>CMB measurements probe plasma acoustic waves</a:t>
            </a:r>
          </a:p>
          <a:p>
            <a:r>
              <a:rPr lang="en-US" dirty="0" smtClean="0"/>
              <a:t>Gravitational influence of free-streaming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s gives phase shift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14" y="2096416"/>
            <a:ext cx="7548570" cy="41292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7367" y="6206655"/>
            <a:ext cx="6395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Follin</a:t>
            </a:r>
            <a:r>
              <a:rPr lang="en-US" i="1" dirty="0" smtClean="0"/>
              <a:t> et al., PRL </a:t>
            </a:r>
            <a:r>
              <a:rPr lang="is-IS" i="1" dirty="0" smtClean="0"/>
              <a:t>115 (</a:t>
            </a:r>
            <a:r>
              <a:rPr lang="is-IS" i="1" dirty="0"/>
              <a:t>2015) </a:t>
            </a:r>
            <a:r>
              <a:rPr lang="is-IS" i="1" dirty="0" smtClean="0"/>
              <a:t>091301, using Planck 2013 data</a:t>
            </a:r>
            <a:endParaRPr lang="is-I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933700" y="4220024"/>
            <a:ext cx="5134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Fix damping </a:t>
            </a:r>
            <a:r>
              <a:rPr lang="en-US" smtClean="0"/>
              <a:t>scale based on measured He ratios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33699" y="3121312"/>
            <a:ext cx="42627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Fix well-known independent parameters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2995" y="5339361"/>
            <a:ext cx="3365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Normalize oscillation amplitude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439295" y="3413808"/>
            <a:ext cx="2130805" cy="1981603"/>
            <a:chOff x="2439295" y="3413808"/>
            <a:chExt cx="2130805" cy="198160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386" t="68042" r="58056" b="18466"/>
            <a:stretch/>
          </p:blipFill>
          <p:spPr>
            <a:xfrm>
              <a:off x="2439296" y="3413808"/>
              <a:ext cx="2130804" cy="125222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2439295" y="4683793"/>
              <a:ext cx="693699" cy="7116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889906" y="4677204"/>
              <a:ext cx="680194" cy="7086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388171" y="2807498"/>
            <a:ext cx="6098479" cy="3420451"/>
            <a:chOff x="1388171" y="2807498"/>
            <a:chExt cx="6098479" cy="342045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8171" y="2807498"/>
              <a:ext cx="6098479" cy="3420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149050" y="3021438"/>
              <a:ext cx="1647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Rule out null effect (</a:t>
              </a:r>
              <a:r>
                <a:rPr lang="en-US" dirty="0" err="1" smtClean="0"/>
                <a:t>N</a:t>
              </a:r>
              <a:r>
                <a:rPr lang="en-US" baseline="-25000" dirty="0" err="1" smtClean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dirty="0" smtClean="0"/>
                <a:t> = 0) at 4.5</a:t>
              </a:r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s</a:t>
              </a:r>
              <a:endParaRPr lang="en-US" dirty="0">
                <a:latin typeface="Symbol" charset="2"/>
                <a:ea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the </a:t>
            </a:r>
            <a:r>
              <a:rPr lang="en-US" dirty="0" err="1" smtClean="0"/>
              <a:t>C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err="1" smtClean="0"/>
              <a:t>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47" y="1236084"/>
            <a:ext cx="8604251" cy="1056248"/>
          </a:xfrm>
        </p:spPr>
        <p:txBody>
          <a:bodyPr/>
          <a:lstStyle/>
          <a:p>
            <a:r>
              <a:rPr lang="en-US" dirty="0" smtClean="0"/>
              <a:t>Today, these neutrinos have tiny kinetic energy ~0.5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Conventional neutrino detectors will never see them!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682" y="2311400"/>
            <a:ext cx="5213871" cy="4087128"/>
            <a:chOff x="75682" y="2311400"/>
            <a:chExt cx="5213871" cy="4087128"/>
          </a:xfrm>
        </p:grpSpPr>
        <p:sp>
          <p:nvSpPr>
            <p:cNvPr id="6" name="TextBox 5"/>
            <p:cNvSpPr txBox="1"/>
            <p:nvPr/>
          </p:nvSpPr>
          <p:spPr>
            <a:xfrm>
              <a:off x="628650" y="5752197"/>
              <a:ext cx="4660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/>
                <a:t>Lazauskas</a:t>
              </a:r>
              <a:r>
                <a:rPr lang="en-US" i="1" dirty="0" smtClean="0"/>
                <a:t>, Vogel, Volpe, </a:t>
              </a:r>
              <a:r>
                <a:rPr lang="nb-NO" i="1" dirty="0"/>
                <a:t>J. </a:t>
              </a:r>
              <a:r>
                <a:rPr lang="nb-NO" i="1" dirty="0" err="1"/>
                <a:t>Phys</a:t>
              </a:r>
              <a:r>
                <a:rPr lang="nb-NO" i="1" dirty="0"/>
                <a:t>. </a:t>
              </a:r>
              <a:r>
                <a:rPr lang="nb-NO" i="1" dirty="0" smtClean="0"/>
                <a:t>G </a:t>
              </a:r>
              <a:r>
                <a:rPr lang="nb-NO" b="1" i="1" dirty="0"/>
                <a:t>35 </a:t>
              </a:r>
              <a:r>
                <a:rPr lang="nb-NO" i="1" dirty="0" smtClean="0"/>
                <a:t>(2008) 025001 </a:t>
              </a:r>
              <a:r>
                <a:rPr lang="en-US" i="1" dirty="0" smtClean="0"/>
                <a:t> </a:t>
              </a:r>
              <a:endParaRPr lang="en-US" i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597" y="2311400"/>
              <a:ext cx="4778662" cy="324727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95962" y="5382975"/>
              <a:ext cx="23262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b </a:t>
              </a:r>
              <a:r>
                <a:rPr lang="en-US" dirty="0" smtClean="0"/>
                <a:t>kinetic energy (eV)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697607" y="3790549"/>
              <a:ext cx="191590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a typeface="Symbol" charset="2"/>
                  <a:cs typeface="Symbol" charset="2"/>
                </a:rPr>
                <a:t>Rate (</a:t>
              </a:r>
              <a:r>
                <a:rPr lang="en-US" dirty="0" err="1" smtClean="0">
                  <a:ea typeface="Symbol" charset="2"/>
                  <a:cs typeface="Symbol" charset="2"/>
                </a:rPr>
                <a:t>evts</a:t>
              </a:r>
              <a:r>
                <a:rPr lang="en-US" dirty="0" smtClean="0">
                  <a:ea typeface="Symbol" charset="2"/>
                  <a:cs typeface="Symbol" charset="2"/>
                </a:rPr>
                <a:t>/eV/</a:t>
              </a:r>
              <a:r>
                <a:rPr lang="en-US" dirty="0" err="1" smtClean="0">
                  <a:ea typeface="Symbol" charset="2"/>
                  <a:cs typeface="Symbol" charset="2"/>
                </a:rPr>
                <a:t>yr</a:t>
              </a:r>
              <a:r>
                <a:rPr lang="en-US" dirty="0" smtClean="0">
                  <a:ea typeface="Symbol" charset="2"/>
                  <a:cs typeface="Symbol" charset="2"/>
                </a:rPr>
                <a:t>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96000" y="4831702"/>
              <a:ext cx="4491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ea typeface="Symbol" charset="2"/>
                  <a:cs typeface="Symbol" charset="2"/>
                </a:rPr>
                <a:t>Q</a:t>
              </a:r>
              <a:r>
                <a:rPr lang="en-US" baseline="-25000" dirty="0" err="1" smtClean="0">
                  <a:latin typeface="Symbol" charset="2"/>
                  <a:ea typeface="Symbol" charset="2"/>
                  <a:cs typeface="Symbol" charset="2"/>
                </a:rPr>
                <a:t>b</a:t>
              </a:r>
              <a:endParaRPr lang="en-US" baseline="-25000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39230" y="4394746"/>
              <a:ext cx="8563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ea typeface="Symbol" charset="2"/>
                  <a:cs typeface="Symbol" charset="2"/>
                </a:rPr>
                <a:t>Q</a:t>
              </a:r>
              <a:r>
                <a:rPr lang="en-US" baseline="-25000" dirty="0" err="1" smtClean="0">
                  <a:latin typeface="Symbol" charset="2"/>
                  <a:ea typeface="Symbol" charset="2"/>
                  <a:cs typeface="Symbol" charset="2"/>
                </a:rPr>
                <a:t>b</a:t>
              </a:r>
              <a:r>
                <a:rPr lang="en-US" dirty="0" err="1" smtClean="0">
                  <a:ea typeface="Symbol" charset="2"/>
                  <a:cs typeface="Symbol" charset="2"/>
                </a:rPr>
                <a:t>+m</a:t>
              </a:r>
              <a:r>
                <a:rPr lang="en-US" baseline="-25000" dirty="0" err="1" smtClean="0">
                  <a:latin typeface="Symbol" charset="2"/>
                  <a:ea typeface="Symbol" charset="2"/>
                  <a:cs typeface="Symbol" charset="2"/>
                </a:rPr>
                <a:t>n</a:t>
              </a:r>
              <a:endParaRPr lang="en-US" baseline="-25000" dirty="0">
                <a:latin typeface="Symbol" charset="2"/>
                <a:ea typeface="Symbol" charset="2"/>
                <a:cs typeface="Symbol" charset="2"/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4841875" y="2151765"/>
            <a:ext cx="4302125" cy="323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One idea: Capture on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-decaying nuclei</a:t>
            </a:r>
          </a:p>
          <a:p>
            <a:endParaRPr lang="en-US" dirty="0"/>
          </a:p>
          <a:p>
            <a:r>
              <a:rPr lang="en-US" dirty="0" smtClean="0"/>
              <a:t>Signature: </a:t>
            </a:r>
            <a:r>
              <a:rPr lang="en-US" dirty="0" err="1" smtClean="0"/>
              <a:t>Monoenergetic</a:t>
            </a:r>
            <a:r>
              <a:rPr lang="en-US" dirty="0" smtClean="0"/>
              <a:t> peak 2 neutrino masses above observed endpoint</a:t>
            </a:r>
          </a:p>
          <a:p>
            <a:r>
              <a:rPr lang="en-US" dirty="0" smtClean="0"/>
              <a:t>Requires: lots of </a:t>
            </a:r>
            <a:r>
              <a:rPr lang="en-US" baseline="30000" dirty="0" smtClean="0"/>
              <a:t>3</a:t>
            </a:r>
            <a:r>
              <a:rPr lang="en-US" dirty="0" smtClean="0"/>
              <a:t>H, excellent energy resolution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4594" y="2893872"/>
            <a:ext cx="264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baseline="30000" dirty="0" smtClean="0">
                <a:sym typeface="Wingdings"/>
              </a:rPr>
              <a:t>3</a:t>
            </a:r>
            <a:r>
              <a:rPr lang="en-US" sz="2400" dirty="0" smtClean="0">
                <a:sym typeface="Wingdings"/>
              </a:rPr>
              <a:t>He +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b</a:t>
            </a:r>
            <a:endParaRPr lang="en-US" sz="24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 rot="20837825">
            <a:off x="4991091" y="5507462"/>
            <a:ext cx="3167064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Maybe you’ll have a better idea!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230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Neutrinos for </a:t>
            </a:r>
            <a:r>
              <a:rPr lang="en-US" dirty="0" smtClean="0"/>
              <a:t>astrophysics</a:t>
            </a:r>
          </a:p>
          <a:p>
            <a:r>
              <a:rPr lang="en-US" dirty="0" smtClean="0"/>
              <a:t>Neutrinos </a:t>
            </a:r>
            <a:r>
              <a:rPr lang="en-US" dirty="0"/>
              <a:t>for </a:t>
            </a:r>
            <a:r>
              <a:rPr lang="en-US" dirty="0" smtClean="0"/>
              <a:t>geology</a:t>
            </a:r>
            <a:endParaRPr lang="en-US" dirty="0"/>
          </a:p>
          <a:p>
            <a:r>
              <a:rPr lang="en-US" dirty="0"/>
              <a:t>Neutrinos for nuclear </a:t>
            </a:r>
            <a:r>
              <a:rPr lang="en-US" dirty="0" smtClean="0"/>
              <a:t>physics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 Beneath Our Feet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29" y="1242048"/>
            <a:ext cx="8492987" cy="1611964"/>
          </a:xfrm>
        </p:spPr>
        <p:txBody>
          <a:bodyPr/>
          <a:lstStyle/>
          <a:p>
            <a:r>
              <a:rPr lang="en-US" dirty="0" smtClean="0"/>
              <a:t>The Earth produces about ~44 TW of geothermal energy. Where does it come from?</a:t>
            </a:r>
          </a:p>
          <a:p>
            <a:pPr lvl="1"/>
            <a:r>
              <a:rPr lang="en-US" dirty="0" smtClean="0"/>
              <a:t>Residual heat from planetary formation</a:t>
            </a:r>
          </a:p>
          <a:p>
            <a:pPr lvl="1"/>
            <a:r>
              <a:rPr lang="en-US" dirty="0" smtClean="0"/>
              <a:t>Radioactive decays deep within the Earth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2854012"/>
            <a:ext cx="4330700" cy="3495447"/>
            <a:chOff x="0" y="2282918"/>
            <a:chExt cx="4330700" cy="3495447"/>
          </a:xfrm>
        </p:grpSpPr>
        <p:pic>
          <p:nvPicPr>
            <p:cNvPr id="2050" name="Picture 2" descr="ttps://3c1703fe8d.site.internapcdn.net/newman/csz/news/800/2005/GeoNeutrino3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" y="2282918"/>
              <a:ext cx="4229100" cy="3310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0" y="5409033"/>
              <a:ext cx="168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Image</a:t>
              </a:r>
              <a:r>
                <a:rPr lang="en-US" i="1" smtClean="0"/>
                <a:t>: Nature</a:t>
              </a:r>
              <a:endParaRPr lang="en-US" i="1"/>
            </a:p>
          </p:txBody>
        </p:sp>
      </p:grpSp>
      <p:pic>
        <p:nvPicPr>
          <p:cNvPr id="10" name="Picture 2" descr="http://inspirehep.net/record/944151/files/figs_all-nu-spectrum-mo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374" y="2834228"/>
            <a:ext cx="4861625" cy="38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511126" y="3912820"/>
            <a:ext cx="1569660" cy="1133029"/>
            <a:chOff x="5511126" y="3912820"/>
            <a:chExt cx="1569660" cy="1133029"/>
          </a:xfrm>
        </p:grpSpPr>
        <p:sp>
          <p:nvSpPr>
            <p:cNvPr id="8" name="Up Arrow 7"/>
            <p:cNvSpPr/>
            <p:nvPr/>
          </p:nvSpPr>
          <p:spPr>
            <a:xfrm rot="2103324">
              <a:off x="6445239" y="3912820"/>
              <a:ext cx="450573" cy="832543"/>
            </a:xfrm>
            <a:prstGeom prst="upArrow">
              <a:avLst/>
            </a:prstGeom>
            <a:solidFill>
              <a:srgbClr val="75A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11126" y="4676517"/>
              <a:ext cx="15696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Geoneutrinos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88044" y="3722517"/>
            <a:ext cx="1961567" cy="646331"/>
            <a:chOff x="7088044" y="3722517"/>
            <a:chExt cx="1961567" cy="646331"/>
          </a:xfrm>
        </p:grpSpPr>
        <p:sp>
          <p:nvSpPr>
            <p:cNvPr id="13" name="Up Arrow 12"/>
            <p:cNvSpPr/>
            <p:nvPr/>
          </p:nvSpPr>
          <p:spPr>
            <a:xfrm rot="15203933">
              <a:off x="7279029" y="3670216"/>
              <a:ext cx="450573" cy="832543"/>
            </a:xfrm>
            <a:prstGeom prst="up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44071" y="3722517"/>
              <a:ext cx="15055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Reactor </a:t>
              </a:r>
            </a:p>
            <a:p>
              <a:r>
                <a:rPr lang="en-US" dirty="0" smtClean="0"/>
                <a:t>antineutrinos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3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</a:t>
            </a:r>
            <a:r>
              <a:rPr lang="en-US" dirty="0" err="1" smtClean="0"/>
              <a:t>Geoneutrinos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0754" y="1622170"/>
            <a:ext cx="5593246" cy="4861759"/>
          </a:xfrm>
        </p:spPr>
        <p:txBody>
          <a:bodyPr>
            <a:normAutofit/>
          </a:bodyPr>
          <a:lstStyle/>
          <a:p>
            <a:r>
              <a:rPr lang="en-US" dirty="0" smtClean="0"/>
              <a:t>Large detector</a:t>
            </a:r>
          </a:p>
          <a:p>
            <a:r>
              <a:rPr lang="en-US" dirty="0" smtClean="0"/>
              <a:t>Low energy threshold</a:t>
            </a:r>
          </a:p>
          <a:p>
            <a:r>
              <a:rPr lang="en-US" dirty="0" smtClean="0"/>
              <a:t>Low backgrounds</a:t>
            </a:r>
          </a:p>
          <a:p>
            <a:r>
              <a:rPr lang="en-US" dirty="0" smtClean="0"/>
              <a:t>Separate </a:t>
            </a:r>
            <a:r>
              <a:rPr lang="en-US" dirty="0" err="1" smtClean="0"/>
              <a:t>geoneutrinos</a:t>
            </a:r>
            <a:r>
              <a:rPr lang="en-US" dirty="0" smtClean="0"/>
              <a:t> from reactor neutrinos</a:t>
            </a:r>
          </a:p>
          <a:p>
            <a:r>
              <a:rPr lang="en-US" dirty="0" smtClean="0"/>
              <a:t>Separate crustal neutrinos from mantle neutrinos</a:t>
            </a:r>
          </a:p>
          <a:p>
            <a:pPr lvl="1"/>
            <a:r>
              <a:rPr lang="en-US" dirty="0" smtClean="0"/>
              <a:t>Need local geological models for crust/mantle boundary</a:t>
            </a:r>
          </a:p>
          <a:p>
            <a:pPr lvl="1"/>
            <a:r>
              <a:rPr lang="en-US" dirty="0" smtClean="0"/>
              <a:t>Someday: an ocean-based </a:t>
            </a:r>
            <a:r>
              <a:rPr lang="en-US" dirty="0" err="1" smtClean="0"/>
              <a:t>geoneutrino</a:t>
            </a:r>
            <a:r>
              <a:rPr lang="en-US" dirty="0" smtClean="0"/>
              <a:t> detector?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19</a:t>
            </a:fld>
            <a:endParaRPr lang="en-US"/>
          </a:p>
        </p:txBody>
      </p:sp>
      <p:pic>
        <p:nvPicPr>
          <p:cNvPr id="12290" name="Picture 2" descr="https://www.nature.com/polopoly_fs/7.9778.1364917378!/image/Geoneutrino.jpg_gen/derivatives/fullsize/Geoneutri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3"/>
          <a:stretch/>
        </p:blipFill>
        <p:spPr bwMode="auto">
          <a:xfrm>
            <a:off x="0" y="1090833"/>
            <a:ext cx="3550754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6151267"/>
            <a:ext cx="355075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Images: </a:t>
            </a:r>
            <a:r>
              <a:rPr lang="en-US" i="1" dirty="0" err="1" smtClean="0"/>
              <a:t>Ondrej</a:t>
            </a:r>
            <a:r>
              <a:rPr lang="en-US" i="1" dirty="0" smtClean="0"/>
              <a:t> </a:t>
            </a:r>
            <a:r>
              <a:rPr lang="en-US" i="1" dirty="0" err="1" smtClean="0"/>
              <a:t>Šrámek</a:t>
            </a:r>
            <a:r>
              <a:rPr lang="en-US" i="1" dirty="0" smtClean="0"/>
              <a:t>, Barbara Ricci via Nature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58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8515350" cy="1325563"/>
          </a:xfrm>
        </p:spPr>
        <p:txBody>
          <a:bodyPr/>
          <a:lstStyle/>
          <a:p>
            <a:r>
              <a:rPr lang="en-US" dirty="0" smtClean="0"/>
              <a:t>A Reminder: The </a:t>
            </a:r>
            <a:r>
              <a:rPr lang="en-US" b="1" dirty="0" smtClean="0">
                <a:solidFill>
                  <a:srgbClr val="0070C0"/>
                </a:solidFill>
              </a:rPr>
              <a:t>Weak</a:t>
            </a:r>
            <a:r>
              <a:rPr lang="en-US" dirty="0" smtClean="0"/>
              <a:t>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6823" y="1129162"/>
            <a:ext cx="2957177" cy="5195437"/>
          </a:xfrm>
        </p:spPr>
        <p:txBody>
          <a:bodyPr>
            <a:normAutofit/>
          </a:bodyPr>
          <a:lstStyle/>
          <a:p>
            <a:r>
              <a:rPr lang="en-US" dirty="0" smtClean="0"/>
              <a:t>Neutrinos interact very, very rarely</a:t>
            </a:r>
          </a:p>
          <a:p>
            <a:r>
              <a:rPr lang="en-US" dirty="0" smtClean="0"/>
              <a:t>Hard to detect, </a:t>
            </a:r>
            <a:r>
              <a:rPr lang="en-US" i="1" dirty="0" smtClean="0"/>
              <a:t>but ...</a:t>
            </a:r>
            <a:endParaRPr lang="en-US" dirty="0" smtClean="0"/>
          </a:p>
          <a:p>
            <a:r>
              <a:rPr lang="en-US" dirty="0" smtClean="0"/>
              <a:t>Neutrinos can escape from dense regions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" y="1129163"/>
            <a:ext cx="6155073" cy="41933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532255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Slide: Kate </a:t>
            </a:r>
            <a:r>
              <a:rPr lang="en-US" i="1" dirty="0" err="1" smtClean="0"/>
              <a:t>Scholberg</a:t>
            </a:r>
            <a:endParaRPr lang="en-US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55880" y="3824992"/>
            <a:ext cx="3088669" cy="2923015"/>
            <a:chOff x="6255880" y="3824992"/>
            <a:chExt cx="3088669" cy="2923015"/>
          </a:xfrm>
        </p:grpSpPr>
        <p:sp>
          <p:nvSpPr>
            <p:cNvPr id="10" name="TextBox 9"/>
            <p:cNvSpPr txBox="1"/>
            <p:nvPr/>
          </p:nvSpPr>
          <p:spPr>
            <a:xfrm>
              <a:off x="7453260" y="4583890"/>
              <a:ext cx="18912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Houdini of </a:t>
              </a:r>
              <a:r>
                <a:rPr lang="en-US" smtClean="0"/>
                <a:t>the particle world?</a:t>
              </a:r>
              <a:endParaRPr lang="en-US" dirty="0"/>
            </a:p>
          </p:txBody>
        </p:sp>
        <p:pic>
          <p:nvPicPr>
            <p:cNvPr id="3076" name="Picture 4" descr="https://upload.wikimedia.org/wikipedia/commons/thumb/1/14/HandCuffHarryHoudini.jpg/170px-HandCuffHarryHoudin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5880" y="3824992"/>
              <a:ext cx="1197380" cy="2923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 rot="20512491">
            <a:off x="6403729" y="4283370"/>
            <a:ext cx="8258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endParaRPr lang="en-US" sz="9600" b="1" dirty="0">
              <a:solidFill>
                <a:srgbClr val="FF0000"/>
              </a:solidFill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758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9729"/>
            <a:ext cx="8396080" cy="4351338"/>
          </a:xfrm>
        </p:spPr>
        <p:txBody>
          <a:bodyPr/>
          <a:lstStyle/>
          <a:p>
            <a:r>
              <a:rPr lang="en-US" dirty="0" err="1" smtClean="0"/>
              <a:t>KamLAND</a:t>
            </a:r>
            <a:r>
              <a:rPr lang="en-US" dirty="0" smtClean="0"/>
              <a:t> (now host of </a:t>
            </a:r>
            <a:r>
              <a:rPr lang="en-US" dirty="0" err="1" smtClean="0"/>
              <a:t>KamLAND</a:t>
            </a:r>
            <a:r>
              <a:rPr lang="en-US" dirty="0" smtClean="0"/>
              <a:t>-Zen 0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nbb</a:t>
            </a:r>
            <a:r>
              <a:rPr lang="en-US" dirty="0" smtClean="0"/>
              <a:t> experiment) in Japan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868" y="1803397"/>
            <a:ext cx="5260562" cy="4521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9705" y="290222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Data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1045485">
            <a:off x="2779687" y="422547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Prediction w/o </a:t>
            </a:r>
            <a:r>
              <a:rPr lang="en-US" dirty="0" err="1" smtClean="0"/>
              <a:t>geoneutrinos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667442">
            <a:off x="4430741" y="4535197"/>
            <a:ext cx="20056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Reactor neutrinos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423147">
            <a:off x="2595694" y="4851546"/>
            <a:ext cx="14157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Background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7193" y="5311304"/>
            <a:ext cx="20040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C00000"/>
                </a:solidFill>
              </a:rPr>
              <a:t>238</a:t>
            </a:r>
            <a:r>
              <a:rPr lang="en-US" dirty="0" smtClean="0">
                <a:solidFill>
                  <a:srgbClr val="C00000"/>
                </a:solidFill>
              </a:rPr>
              <a:t>U </a:t>
            </a:r>
            <a:r>
              <a:rPr lang="en-US" dirty="0" err="1" smtClean="0">
                <a:solidFill>
                  <a:srgbClr val="C00000"/>
                </a:solidFill>
              </a:rPr>
              <a:t>geoneutrinos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9228" y="5623686"/>
            <a:ext cx="21066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75A538"/>
                </a:solidFill>
              </a:rPr>
              <a:t>232</a:t>
            </a:r>
            <a:r>
              <a:rPr lang="en-US" dirty="0" smtClean="0">
                <a:solidFill>
                  <a:srgbClr val="75A538"/>
                </a:solidFill>
              </a:rPr>
              <a:t>Th </a:t>
            </a:r>
            <a:r>
              <a:rPr lang="en-US" dirty="0" err="1" smtClean="0">
                <a:solidFill>
                  <a:srgbClr val="75A538"/>
                </a:solidFill>
              </a:rPr>
              <a:t>geoneutrinos</a:t>
            </a:r>
            <a:endParaRPr lang="en-US" dirty="0">
              <a:solidFill>
                <a:srgbClr val="75A53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7101" y="6325709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KamLAND</a:t>
            </a:r>
            <a:r>
              <a:rPr lang="en-US" i="1" dirty="0" smtClean="0"/>
              <a:t>, Nature </a:t>
            </a:r>
            <a:r>
              <a:rPr lang="en-US" b="1" i="1" dirty="0" smtClean="0"/>
              <a:t>436</a:t>
            </a:r>
            <a:r>
              <a:rPr lang="en-US" i="1" dirty="0" smtClean="0"/>
              <a:t> (2005) 499</a:t>
            </a:r>
            <a:endParaRPr lang="en-US" i="1" dirty="0"/>
          </a:p>
        </p:txBody>
      </p:sp>
      <p:pic>
        <p:nvPicPr>
          <p:cNvPr id="14340" name="Picture 4" descr="mage result for kamland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0" y="2100245"/>
            <a:ext cx="1798568" cy="17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Heat Models!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05" y="1219486"/>
            <a:ext cx="7886700" cy="1020131"/>
          </a:xfrm>
        </p:spPr>
        <p:txBody>
          <a:bodyPr/>
          <a:lstStyle/>
          <a:p>
            <a:r>
              <a:rPr lang="en-US" dirty="0" smtClean="0"/>
              <a:t>More data from both </a:t>
            </a:r>
            <a:r>
              <a:rPr lang="en-US" dirty="0" err="1" smtClean="0"/>
              <a:t>KamLAND</a:t>
            </a:r>
            <a:r>
              <a:rPr lang="en-US" dirty="0" smtClean="0"/>
              <a:t> and </a:t>
            </a:r>
            <a:r>
              <a:rPr lang="en-US" dirty="0" err="1" smtClean="0"/>
              <a:t>Borexino</a:t>
            </a:r>
            <a:r>
              <a:rPr lang="en-US" dirty="0" smtClean="0"/>
              <a:t> are beginning to constrain geological models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2923" y="5811028"/>
            <a:ext cx="879944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Recommended review of physics</a:t>
            </a:r>
            <a:r>
              <a:rPr lang="en-US" sz="2400" dirty="0" smtClean="0"/>
              <a:t>: </a:t>
            </a:r>
            <a:r>
              <a:rPr lang="en-US" sz="2000" i="1" dirty="0" smtClean="0"/>
              <a:t>Geo-neutrinos</a:t>
            </a:r>
            <a:r>
              <a:rPr lang="en-US" sz="2000" dirty="0" smtClean="0"/>
              <a:t>, Bellini et al., </a:t>
            </a:r>
            <a:r>
              <a:rPr lang="en-US" sz="2000" dirty="0" err="1" smtClean="0"/>
              <a:t>Prog</a:t>
            </a:r>
            <a:r>
              <a:rPr lang="en-US" sz="2000" dirty="0" smtClean="0"/>
              <a:t>. Part. </a:t>
            </a:r>
            <a:r>
              <a:rPr lang="en-US" sz="2000" dirty="0" err="1" smtClean="0"/>
              <a:t>Nucl</a:t>
            </a:r>
            <a:r>
              <a:rPr lang="en-US" sz="2000" dirty="0" smtClean="0"/>
              <a:t>. Phys. </a:t>
            </a:r>
            <a:r>
              <a:rPr lang="en-US" sz="2000" b="1" dirty="0" smtClean="0"/>
              <a:t>73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smtClean="0"/>
              <a:t>2013) 1   </a:t>
            </a:r>
            <a:r>
              <a:rPr lang="en-US" sz="2000" i="1" dirty="0" smtClean="0"/>
              <a:t>(doesn’t include most recent data)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9" y="1948621"/>
            <a:ext cx="4588400" cy="3310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578" y="5152598"/>
            <a:ext cx="389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Borexino</a:t>
            </a:r>
            <a:r>
              <a:rPr lang="en-US" i="1" dirty="0" smtClean="0"/>
              <a:t>, PRD </a:t>
            </a:r>
            <a:r>
              <a:rPr lang="en-US" b="1" i="1" dirty="0" smtClean="0"/>
              <a:t>92</a:t>
            </a:r>
            <a:r>
              <a:rPr lang="en-US" i="1" dirty="0" smtClean="0"/>
              <a:t> (2015) 031101(R)</a:t>
            </a:r>
            <a:endParaRPr lang="en-US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86959" y="2137742"/>
            <a:ext cx="4315406" cy="3664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KamLAND</a:t>
            </a:r>
            <a:r>
              <a:rPr lang="en-US" dirty="0" smtClean="0"/>
              <a:t>* finds ~25-65% of Earth’s heat due to radioactive decays</a:t>
            </a:r>
          </a:p>
          <a:p>
            <a:endParaRPr lang="en-US" dirty="0" smtClean="0"/>
          </a:p>
          <a:p>
            <a:r>
              <a:rPr lang="en-US" dirty="0" err="1" smtClean="0"/>
              <a:t>Borexino</a:t>
            </a:r>
            <a:r>
              <a:rPr lang="en-US" dirty="0" smtClean="0"/>
              <a:t> finds ~50-80% of Earth’s heat due to radioactive decays</a:t>
            </a:r>
          </a:p>
          <a:p>
            <a:r>
              <a:rPr lang="en-US" dirty="0" smtClean="0"/>
              <a:t>It looks likely that Earth still retains primordial heat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38707" y="3208369"/>
            <a:ext cx="446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KamLAND</a:t>
            </a:r>
            <a:r>
              <a:rPr lang="en-US" i="1" dirty="0" smtClean="0"/>
              <a:t>, Nat. Geoscience </a:t>
            </a:r>
            <a:r>
              <a:rPr lang="en-US" b="1" i="1" dirty="0" smtClean="0"/>
              <a:t>4</a:t>
            </a:r>
            <a:r>
              <a:rPr lang="en-US" i="1" dirty="0" smtClean="0"/>
              <a:t> (2011) 647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1028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Neutrinos for </a:t>
            </a:r>
            <a:r>
              <a:rPr lang="en-US" dirty="0" smtClean="0"/>
              <a:t>astrophysics</a:t>
            </a:r>
          </a:p>
          <a:p>
            <a:r>
              <a:rPr lang="en-US" dirty="0" smtClean="0"/>
              <a:t>Neutrinos </a:t>
            </a:r>
            <a:r>
              <a:rPr lang="en-US" dirty="0"/>
              <a:t>for </a:t>
            </a:r>
            <a:r>
              <a:rPr lang="en-US" dirty="0" smtClean="0"/>
              <a:t>geology</a:t>
            </a:r>
            <a:endParaRPr lang="en-US" dirty="0"/>
          </a:p>
          <a:p>
            <a:r>
              <a:rPr lang="en-US" dirty="0"/>
              <a:t>Neutrinos for nuclear </a:t>
            </a:r>
            <a:r>
              <a:rPr lang="en-US" dirty="0" smtClean="0"/>
              <a:t>physics</a:t>
            </a:r>
          </a:p>
          <a:p>
            <a:pPr lvl="1"/>
            <a:r>
              <a:rPr lang="en-US" dirty="0" smtClean="0"/>
              <a:t>Reactor antineutrino spectra</a:t>
            </a:r>
          </a:p>
          <a:p>
            <a:pPr lvl="1"/>
            <a:r>
              <a:rPr lang="en-US" dirty="0" smtClean="0"/>
              <a:t>Nonproliferation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Reactor Antineutrino Deficit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48" y="1092200"/>
            <a:ext cx="8680451" cy="804360"/>
          </a:xfrm>
        </p:spPr>
        <p:txBody>
          <a:bodyPr>
            <a:normAutofit/>
          </a:bodyPr>
          <a:lstStyle/>
          <a:p>
            <a:r>
              <a:rPr lang="en-US" dirty="0" smtClean="0"/>
              <a:t>A few years ago, reactor antineutrino flux predictions were updated 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5461D5-CF17-4A42-B32A-F52B11DA42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90"/>
          <a:stretch/>
        </p:blipFill>
        <p:spPr>
          <a:xfrm>
            <a:off x="0" y="1843422"/>
            <a:ext cx="4356099" cy="29422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396533" y="1481338"/>
            <a:ext cx="4747467" cy="5103823"/>
            <a:chOff x="4396533" y="1481338"/>
            <a:chExt cx="4747467" cy="51038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882"/>
            <a:stretch/>
          </p:blipFill>
          <p:spPr>
            <a:xfrm>
              <a:off x="4396533" y="1481338"/>
              <a:ext cx="4747467" cy="45506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16902" y="5938830"/>
              <a:ext cx="37371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Daya</a:t>
              </a:r>
              <a:r>
                <a:rPr lang="en-US" i="1" dirty="0" smtClean="0"/>
                <a:t> Bay, PRL 116 </a:t>
              </a:r>
              <a:r>
                <a:rPr lang="en-US" i="1" dirty="0"/>
                <a:t>(2016) </a:t>
              </a:r>
              <a:r>
                <a:rPr lang="en-US" i="1" dirty="0" smtClean="0"/>
                <a:t>061801</a:t>
              </a:r>
            </a:p>
            <a:p>
              <a:r>
                <a:rPr lang="en-US" dirty="0" smtClean="0"/>
                <a:t>RENO, </a:t>
              </a:r>
              <a:r>
                <a:rPr lang="en-US" dirty="0" err="1" smtClean="0"/>
                <a:t>DoubleChooz</a:t>
              </a:r>
              <a:r>
                <a:rPr lang="en-US" dirty="0" smtClean="0"/>
                <a:t> confirm</a:t>
              </a:r>
              <a:endParaRPr lang="en-US" dirty="0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1" y="4684360"/>
            <a:ext cx="3962399" cy="1830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Change reflects:</a:t>
            </a:r>
          </a:p>
          <a:p>
            <a:pPr lvl="1"/>
            <a:r>
              <a:rPr lang="en-US" dirty="0" smtClean="0"/>
              <a:t>New data indicating more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from </a:t>
            </a:r>
            <a:r>
              <a:rPr lang="en-US" baseline="30000" dirty="0" smtClean="0"/>
              <a:t>238</a:t>
            </a:r>
            <a:r>
              <a:rPr lang="en-US" dirty="0" smtClean="0"/>
              <a:t>U</a:t>
            </a:r>
          </a:p>
          <a:p>
            <a:pPr lvl="1"/>
            <a:r>
              <a:rPr lang="en-US" dirty="0" smtClean="0"/>
              <a:t>Predicted </a:t>
            </a:r>
            <a:r>
              <a:rPr lang="en-US" dirty="0" err="1"/>
              <a:t>E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aseline="-25000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/>
              <a:t>increase for </a:t>
            </a:r>
            <a:r>
              <a:rPr lang="en-US" baseline="30000" dirty="0" smtClean="0"/>
              <a:t>235</a:t>
            </a:r>
            <a:r>
              <a:rPr lang="en-US" dirty="0" smtClean="0"/>
              <a:t>U, </a:t>
            </a:r>
            <a:r>
              <a:rPr lang="en-US" baseline="30000" dirty="0" smtClean="0"/>
              <a:t>239</a:t>
            </a:r>
            <a:r>
              <a:rPr lang="en-US" dirty="0" smtClean="0"/>
              <a:t>Pu, </a:t>
            </a:r>
            <a:r>
              <a:rPr lang="en-US" baseline="30000" dirty="0" smtClean="0"/>
              <a:t>241</a:t>
            </a:r>
            <a:r>
              <a:rPr lang="en-US" dirty="0" smtClean="0"/>
              <a:t>Pu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63149" y="2417634"/>
            <a:ext cx="49808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???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Sterile neutrinos?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900" y="3922526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Plot: Anna Hayes, Neutrino 2018</a:t>
            </a:r>
            <a:endParaRPr lang="en-US" i="1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72682" y="5436772"/>
            <a:ext cx="1855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58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171"/>
            <a:ext cx="8382828" cy="1325563"/>
          </a:xfrm>
        </p:spPr>
        <p:txBody>
          <a:bodyPr/>
          <a:lstStyle/>
          <a:p>
            <a:r>
              <a:rPr lang="en-US" dirty="0" smtClean="0"/>
              <a:t>Predicting a Reactor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42" y="3204980"/>
            <a:ext cx="6477512" cy="328022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Ab initio summation method</a:t>
            </a:r>
          </a:p>
          <a:p>
            <a:pPr lvl="1"/>
            <a:r>
              <a:rPr lang="en-US" dirty="0" smtClean="0"/>
              <a:t>List all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-decay branches of all fission fragments</a:t>
            </a:r>
          </a:p>
          <a:p>
            <a:pPr lvl="1"/>
            <a:r>
              <a:rPr lang="en-US" dirty="0" smtClean="0"/>
              <a:t>Sum up contributions to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spectrum</a:t>
            </a:r>
          </a:p>
          <a:p>
            <a:pPr lvl="1"/>
            <a:r>
              <a:rPr lang="en-US" dirty="0" smtClean="0"/>
              <a:t>Need comprehensive, correct databases!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Conversion method</a:t>
            </a:r>
          </a:p>
          <a:p>
            <a:pPr lvl="1"/>
            <a:r>
              <a:rPr lang="en-US" dirty="0" smtClean="0"/>
              <a:t>Take measured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 spectra from fission reactions (at ILL reactor in 1980s)</a:t>
            </a:r>
          </a:p>
          <a:p>
            <a:pPr lvl="1"/>
            <a:r>
              <a:rPr lang="en-US" dirty="0" smtClean="0"/>
              <a:t>Infer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/>
              <a:t> </a:t>
            </a:r>
            <a:r>
              <a:rPr lang="en-US" dirty="0" smtClean="0"/>
              <a:t>spectrum corresponding to each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 </a:t>
            </a:r>
            <a:r>
              <a:rPr lang="en-US" dirty="0" smtClean="0"/>
              <a:t>spectrum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951768" y="506053"/>
            <a:ext cx="2640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93" y="1611379"/>
            <a:ext cx="5305161" cy="1160504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109390" y="1053707"/>
            <a:ext cx="2329484" cy="657570"/>
            <a:chOff x="2109390" y="1053707"/>
            <a:chExt cx="2329484" cy="657570"/>
          </a:xfrm>
        </p:grpSpPr>
        <p:sp>
          <p:nvSpPr>
            <p:cNvPr id="9" name="TextBox 8"/>
            <p:cNvSpPr txBox="1"/>
            <p:nvPr/>
          </p:nvSpPr>
          <p:spPr>
            <a:xfrm>
              <a:off x="2109390" y="1053707"/>
              <a:ext cx="2329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0000"/>
                  </a:solidFill>
                </a:rPr>
                <a:t>Reactor thermal energy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952206" y="1346057"/>
              <a:ext cx="796834" cy="3652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230732" y="1031487"/>
            <a:ext cx="3430048" cy="1271224"/>
            <a:chOff x="4230732" y="1031487"/>
            <a:chExt cx="3430048" cy="1271224"/>
          </a:xfrm>
        </p:grpSpPr>
        <p:sp>
          <p:nvSpPr>
            <p:cNvPr id="12" name="TextBox 11"/>
            <p:cNvSpPr txBox="1"/>
            <p:nvPr/>
          </p:nvSpPr>
          <p:spPr>
            <a:xfrm>
              <a:off x="4770832" y="1031487"/>
              <a:ext cx="28899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rgbClr val="0070C0"/>
                  </a:solidFill>
                </a:rPr>
                <a:t>Relative fraction of fissions due to each isotope</a:t>
              </a:r>
              <a:endParaRPr lang="en-US" sz="16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5767181" y="1602414"/>
              <a:ext cx="152433" cy="50948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230732" y="1611379"/>
              <a:ext cx="1688883" cy="69133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635069" y="2617257"/>
            <a:ext cx="2815032" cy="515882"/>
            <a:chOff x="2635069" y="2617257"/>
            <a:chExt cx="2815032" cy="515882"/>
          </a:xfrm>
        </p:grpSpPr>
        <p:sp>
          <p:nvSpPr>
            <p:cNvPr id="20" name="TextBox 19"/>
            <p:cNvSpPr txBox="1"/>
            <p:nvPr/>
          </p:nvSpPr>
          <p:spPr>
            <a:xfrm>
              <a:off x="2635069" y="2794585"/>
              <a:ext cx="2815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rgbClr val="00B050"/>
                  </a:solidFill>
                </a:rPr>
                <a:t>Thermal energy per fission</a:t>
              </a:r>
              <a:endParaRPr lang="en-US" sz="1600" i="1" dirty="0">
                <a:solidFill>
                  <a:srgbClr val="00B05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230732" y="2617257"/>
              <a:ext cx="398417" cy="27888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6764893" y="1460109"/>
            <a:ext cx="2084094" cy="1077218"/>
            <a:chOff x="6764893" y="1460109"/>
            <a:chExt cx="2084094" cy="1077218"/>
          </a:xfrm>
        </p:grpSpPr>
        <p:sp>
          <p:nvSpPr>
            <p:cNvPr id="26" name="TextBox 25"/>
            <p:cNvSpPr txBox="1"/>
            <p:nvPr/>
          </p:nvSpPr>
          <p:spPr>
            <a:xfrm>
              <a:off x="7369708" y="1460109"/>
              <a:ext cx="14792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rgbClr val="7030A0"/>
                  </a:solidFill>
                </a:rPr>
                <a:t>Cumulative antineutrino spectrum (per fission)</a:t>
              </a:r>
              <a:endParaRPr lang="en-US" sz="1600" i="1" dirty="0">
                <a:solidFill>
                  <a:srgbClr val="7030A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6764893" y="1868211"/>
              <a:ext cx="604814" cy="34792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>
            <a:off x="3955087" y="4217740"/>
            <a:ext cx="1855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69123" y="5878900"/>
            <a:ext cx="1855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6060709" y="3023832"/>
            <a:ext cx="3073997" cy="3655222"/>
            <a:chOff x="6060709" y="3023832"/>
            <a:chExt cx="3073997" cy="3655222"/>
          </a:xfrm>
        </p:grpSpPr>
        <p:grpSp>
          <p:nvGrpSpPr>
            <p:cNvPr id="37" name="Group 36"/>
            <p:cNvGrpSpPr/>
            <p:nvPr/>
          </p:nvGrpSpPr>
          <p:grpSpPr>
            <a:xfrm>
              <a:off x="6302693" y="3023832"/>
              <a:ext cx="2832013" cy="3655222"/>
              <a:chOff x="6302693" y="3023832"/>
              <a:chExt cx="2832013" cy="3655222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2693" y="3023832"/>
                <a:ext cx="2819400" cy="341630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6569844" y="4429148"/>
                <a:ext cx="183120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err="1" smtClean="0"/>
                  <a:t>Schreckenbach</a:t>
                </a:r>
                <a:r>
                  <a:rPr lang="en-US" i="1" dirty="0" smtClean="0"/>
                  <a:t> et al, PLB </a:t>
                </a:r>
                <a:r>
                  <a:rPr lang="en-US" b="1" i="1" dirty="0" smtClean="0"/>
                  <a:t>160</a:t>
                </a:r>
                <a:r>
                  <a:rPr lang="en-US" i="1" dirty="0" smtClean="0"/>
                  <a:t> (1985) 325</a:t>
                </a:r>
                <a:endParaRPr lang="en-US" i="1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441614" y="6309722"/>
                <a:ext cx="16930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baseline="-25000" dirty="0" err="1" smtClean="0">
                    <a:latin typeface="Symbol" charset="2"/>
                    <a:ea typeface="Symbol" charset="2"/>
                    <a:cs typeface="Symbol" charset="2"/>
                  </a:rPr>
                  <a:t>b</a:t>
                </a:r>
                <a:r>
                  <a:rPr lang="en-US" dirty="0" smtClean="0"/>
                  <a:t> (MeV)         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 rot="16200000">
              <a:off x="4974033" y="4291657"/>
              <a:ext cx="25426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charset="2"/>
                  <a:ea typeface="Symbol" charset="2"/>
                  <a:cs typeface="Symbol" charset="2"/>
                </a:rPr>
                <a:t>b</a:t>
              </a:r>
              <a:r>
                <a:rPr lang="en-US" dirty="0" err="1" smtClean="0"/>
                <a:t>s</a:t>
              </a:r>
              <a:r>
                <a:rPr lang="en-US" dirty="0" smtClean="0"/>
                <a:t> per fission per MeV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06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Nuclear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065" y="1132623"/>
            <a:ext cx="8674377" cy="1650334"/>
          </a:xfrm>
        </p:spPr>
        <p:txBody>
          <a:bodyPr/>
          <a:lstStyle/>
          <a:p>
            <a:r>
              <a:rPr lang="en-US" dirty="0" smtClean="0"/>
              <a:t>Sterile neutrinos shouldn’t prefer one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-decaying isotope over another (as long as both are above threshold)</a:t>
            </a:r>
          </a:p>
          <a:p>
            <a:r>
              <a:rPr lang="en-US" dirty="0" smtClean="0"/>
              <a:t>Fission isotope fractions in reactor cores evolve over time</a:t>
            </a:r>
          </a:p>
          <a:p>
            <a:pPr lvl="1"/>
            <a:r>
              <a:rPr lang="en-US" baseline="30000" dirty="0" smtClean="0"/>
              <a:t>239</a:t>
            </a:r>
            <a:r>
              <a:rPr lang="en-US" dirty="0" smtClean="0"/>
              <a:t>Pu fraction rises during operation; </a:t>
            </a:r>
            <a:r>
              <a:rPr lang="en-US" baseline="30000" dirty="0" smtClean="0"/>
              <a:t>235</a:t>
            </a:r>
            <a:r>
              <a:rPr lang="en-US" dirty="0" smtClean="0"/>
              <a:t>U fraction falls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25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6966" y="2567699"/>
            <a:ext cx="4582183" cy="4186367"/>
            <a:chOff x="46966" y="2567699"/>
            <a:chExt cx="4582183" cy="41863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9741" y="2682009"/>
              <a:ext cx="3999408" cy="399940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207171" y="3538330"/>
              <a:ext cx="62879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 rot="16200000">
              <a:off x="-1636925" y="4251590"/>
              <a:ext cx="3737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Daya</a:t>
              </a:r>
              <a:r>
                <a:rPr lang="en-US" i="1" dirty="0" smtClean="0"/>
                <a:t> Bay, PRL 118 </a:t>
              </a:r>
              <a:r>
                <a:rPr lang="en-US" i="1" dirty="0"/>
                <a:t>(</a:t>
              </a:r>
              <a:r>
                <a:rPr lang="en-US" i="1" dirty="0" smtClean="0"/>
                <a:t>2017) </a:t>
              </a:r>
              <a:r>
                <a:rPr lang="fi-FI" i="1" dirty="0"/>
                <a:t>251801</a:t>
              </a:r>
              <a:endParaRPr lang="en-US" i="1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24935" y="6384734"/>
              <a:ext cx="19271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IBD yield for </a:t>
              </a:r>
              <a:r>
                <a:rPr lang="en-US" baseline="30000" dirty="0" smtClean="0"/>
                <a:t>235</a:t>
              </a:r>
              <a:r>
                <a:rPr lang="en-US" dirty="0" smtClean="0"/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354051" y="4970361"/>
              <a:ext cx="20425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IBD yield </a:t>
              </a:r>
              <a:r>
                <a:rPr lang="en-US" smtClean="0"/>
                <a:t>for </a:t>
              </a:r>
              <a:r>
                <a:rPr lang="en-US" baseline="30000" smtClean="0"/>
                <a:t>239</a:t>
              </a:r>
              <a:r>
                <a:rPr lang="en-US" smtClean="0"/>
                <a:t>Pu</a:t>
              </a:r>
              <a:endParaRPr lang="en-US" dirty="0" smtClean="0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4629149" y="2846879"/>
            <a:ext cx="4514851" cy="3770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Something looks wrong with the predicted antineutrino flux for </a:t>
            </a:r>
            <a:r>
              <a:rPr lang="en-US" baseline="30000" dirty="0" smtClean="0"/>
              <a:t>235</a:t>
            </a:r>
            <a:r>
              <a:rPr lang="en-US" dirty="0" smtClean="0"/>
              <a:t>U</a:t>
            </a:r>
          </a:p>
          <a:p>
            <a:r>
              <a:rPr lang="en-US" dirty="0" smtClean="0"/>
              <a:t>But ... </a:t>
            </a:r>
            <a:r>
              <a:rPr lang="en-US" dirty="0"/>
              <a:t>i</a:t>
            </a:r>
            <a:r>
              <a:rPr lang="en-US" dirty="0" smtClean="0"/>
              <a:t>t could be an error in model fit assumptions</a:t>
            </a:r>
          </a:p>
          <a:p>
            <a:r>
              <a:rPr lang="en-US" dirty="0" err="1" smtClean="0"/>
              <a:t>Daya</a:t>
            </a:r>
            <a:r>
              <a:rPr lang="en-US" dirty="0" smtClean="0"/>
              <a:t> Bay results don’t rule out </a:t>
            </a:r>
            <a:r>
              <a:rPr lang="en-US" dirty="0" err="1" smtClean="0"/>
              <a:t>steriles</a:t>
            </a:r>
            <a:r>
              <a:rPr lang="en-US" dirty="0" smtClean="0"/>
              <a:t> (but do reduce significance of deficit)</a:t>
            </a:r>
          </a:p>
          <a:p>
            <a:r>
              <a:rPr lang="en-US" dirty="0" smtClean="0"/>
              <a:t>Stay tuned for results from research reactors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88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5-MeV “Bump”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48" y="1131138"/>
            <a:ext cx="8807451" cy="4351338"/>
          </a:xfrm>
        </p:spPr>
        <p:txBody>
          <a:bodyPr/>
          <a:lstStyle/>
          <a:p>
            <a:r>
              <a:rPr lang="en-US" dirty="0" smtClean="0"/>
              <a:t>All precision reactor </a:t>
            </a:r>
            <a:r>
              <a:rPr lang="en-US" smtClean="0"/>
              <a:t>neutrino experiments show a ~10% excess over spectral predictions at 4-6 MeV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bump-all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17" r="3601" b="3760"/>
          <a:stretch/>
        </p:blipFill>
        <p:spPr>
          <a:xfrm>
            <a:off x="1692240" y="1987826"/>
            <a:ext cx="6070656" cy="40692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6066033"/>
            <a:ext cx="35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Plot: Anna Hayes, Neutrino 2018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009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Sidebar: The Precision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0" y="1319392"/>
            <a:ext cx="4618383" cy="1940643"/>
          </a:xfrm>
        </p:spPr>
        <p:txBody>
          <a:bodyPr/>
          <a:lstStyle/>
          <a:p>
            <a:r>
              <a:rPr lang="en-US" dirty="0" smtClean="0"/>
              <a:t>“Bump” evokes clear, bright resonances</a:t>
            </a:r>
          </a:p>
          <a:p>
            <a:r>
              <a:rPr lang="en-US" i="1" dirty="0" smtClean="0"/>
              <a:t>This</a:t>
            </a:r>
            <a:r>
              <a:rPr lang="en-US" dirty="0" smtClean="0"/>
              <a:t> bump appears on a steeply falling distribution </a:t>
            </a:r>
            <a:r>
              <a:rPr lang="mr-IN" dirty="0" smtClean="0"/>
              <a:t>–</a:t>
            </a:r>
            <a:r>
              <a:rPr lang="en-US" dirty="0" smtClean="0"/>
              <a:t> and it looks rather different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093" y="1103684"/>
            <a:ext cx="4186860" cy="4935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6985" y="6004240"/>
            <a:ext cx="3403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RENO, PRL 116 </a:t>
            </a:r>
            <a:r>
              <a:rPr lang="en-US" i="1" dirty="0"/>
              <a:t>(2016) </a:t>
            </a:r>
            <a:r>
              <a:rPr lang="en-US" i="1" dirty="0" smtClean="0"/>
              <a:t>211801</a:t>
            </a:r>
          </a:p>
        </p:txBody>
      </p:sp>
      <p:sp>
        <p:nvSpPr>
          <p:cNvPr id="8" name="Donut 7"/>
          <p:cNvSpPr/>
          <p:nvPr/>
        </p:nvSpPr>
        <p:spPr>
          <a:xfrm rot="19984794">
            <a:off x="7203152" y="1784401"/>
            <a:ext cx="542659" cy="2208463"/>
          </a:xfrm>
          <a:prstGeom prst="donut">
            <a:avLst>
              <a:gd name="adj" fmla="val 172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82817" y="4108174"/>
            <a:ext cx="4060136" cy="1882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7709" y="3996052"/>
            <a:ext cx="4618383" cy="237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Modern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oscillation experiments are making discoveries requiring unprecedented statistics and precision!</a:t>
            </a:r>
          </a:p>
          <a:p>
            <a:r>
              <a:rPr lang="en-US" b="1" dirty="0" smtClean="0"/>
              <a:t>Always look at the residuals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09716" y="3345238"/>
            <a:ext cx="30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Two Lessons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uiExpand="1" build="p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Bump,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4810" y="1160348"/>
            <a:ext cx="4674869" cy="1114222"/>
          </a:xfrm>
        </p:spPr>
        <p:txBody>
          <a:bodyPr>
            <a:normAutofit/>
          </a:bodyPr>
          <a:lstStyle/>
          <a:p>
            <a:r>
              <a:rPr lang="en-US" dirty="0" smtClean="0"/>
              <a:t>Ab initio flux calculation (2015), using ENDF/B-VII.1 library, shows bump!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5" y="1061414"/>
            <a:ext cx="3966145" cy="2897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660" y="2063811"/>
            <a:ext cx="305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Dwyer and Langford,      PRL </a:t>
            </a:r>
            <a:r>
              <a:rPr lang="en-US" b="1" i="1" dirty="0" smtClean="0"/>
              <a:t>114</a:t>
            </a:r>
            <a:r>
              <a:rPr lang="en-US" i="1" dirty="0" smtClean="0"/>
              <a:t> (2015) 012502 </a:t>
            </a:r>
            <a:endParaRPr lang="en-US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4809" y="2269632"/>
            <a:ext cx="4674869" cy="1780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But ... no bump when you use alternative JEFF-3.1 library</a:t>
            </a:r>
          </a:p>
          <a:p>
            <a:r>
              <a:rPr lang="en-US" dirty="0" smtClean="0"/>
              <a:t>This inspired a closer look at ENDF in 2016 ...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-45720" y="3955773"/>
            <a:ext cx="3806190" cy="2932638"/>
            <a:chOff x="-45720" y="3955773"/>
            <a:chExt cx="3806190" cy="29326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5720" y="3955773"/>
              <a:ext cx="3806190" cy="29326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65860" y="4122311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(Ge)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01776" y="4044474"/>
              <a:ext cx="609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86</a:t>
              </a:r>
              <a:r>
                <a:rPr lang="en-US" sz="1600" dirty="0" smtClean="0"/>
                <a:t>Ge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63447" y="4669170"/>
              <a:ext cx="609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87</a:t>
              </a:r>
              <a:r>
                <a:rPr lang="en-US" sz="1600" dirty="0" smtClean="0"/>
                <a:t>Ge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51008" y="5071471"/>
              <a:ext cx="609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88</a:t>
              </a:r>
              <a:r>
                <a:rPr lang="en-US" sz="1600" dirty="0" smtClean="0"/>
                <a:t>Ge</a:t>
              </a:r>
              <a:endParaRPr lang="en-US" sz="1600" dirty="0"/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3672909" y="4390368"/>
            <a:ext cx="1533262" cy="54864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206171" y="3775912"/>
            <a:ext cx="3857815" cy="3103025"/>
            <a:chOff x="5206171" y="3775912"/>
            <a:chExt cx="3857815" cy="31030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6171" y="3775912"/>
              <a:ext cx="3857815" cy="31030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25186" y="4209832"/>
              <a:ext cx="1697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</a:rPr>
                <a:t>Original ENDF/B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15633" y="4557351"/>
              <a:ext cx="18934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55FF"/>
                  </a:solidFill>
                </a:rPr>
                <a:t>Corrected ENDF/B</a:t>
              </a:r>
              <a:endParaRPr lang="en-US" sz="1600" dirty="0">
                <a:solidFill>
                  <a:srgbClr val="0055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02499" y="5299215"/>
              <a:ext cx="6735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JEFF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623116" y="5183309"/>
            <a:ext cx="1703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Sonzogni</a:t>
            </a:r>
            <a:r>
              <a:rPr lang="en-US" i="1" dirty="0" smtClean="0"/>
              <a:t> et al, PRL </a:t>
            </a:r>
            <a:r>
              <a:rPr lang="en-US" b="1" i="1" dirty="0" smtClean="0"/>
              <a:t>116</a:t>
            </a:r>
            <a:r>
              <a:rPr lang="en-US" i="1" dirty="0" smtClean="0"/>
              <a:t> (2016) 132502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5259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All This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59" y="1161316"/>
            <a:ext cx="5577841" cy="5129744"/>
          </a:xfrm>
        </p:spPr>
        <p:txBody>
          <a:bodyPr/>
          <a:lstStyle/>
          <a:p>
            <a:r>
              <a:rPr lang="en-US" dirty="0" smtClean="0"/>
              <a:t>Measurements of reactor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spectra revealed significant discrepancies with model</a:t>
            </a:r>
          </a:p>
          <a:p>
            <a:r>
              <a:rPr lang="en-US" dirty="0" smtClean="0"/>
              <a:t>This could signal exciting new neutrino physics (</a:t>
            </a:r>
            <a:r>
              <a:rPr lang="en-US" dirty="0" err="1" smtClean="0"/>
              <a:t>steriles</a:t>
            </a:r>
            <a:r>
              <a:rPr lang="en-US" dirty="0" smtClean="0"/>
              <a:t>!)</a:t>
            </a:r>
          </a:p>
          <a:p>
            <a:r>
              <a:rPr lang="en-US" dirty="0" smtClean="0"/>
              <a:t>But it has also already revealed serious deficiencies with available nuclear data </a:t>
            </a:r>
          </a:p>
          <a:p>
            <a:pPr lvl="1"/>
            <a:r>
              <a:rPr lang="en-US" dirty="0" smtClean="0"/>
              <a:t>(Maybe not surprising in catalogs compiled over decades...)</a:t>
            </a:r>
          </a:p>
          <a:p>
            <a:r>
              <a:rPr lang="en-US" dirty="0" smtClean="0"/>
              <a:t>Neutrino results are improving our understanding of nuclear fission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29</a:t>
            </a:fld>
            <a:endParaRPr lang="en-US"/>
          </a:p>
        </p:txBody>
      </p:sp>
      <p:pic>
        <p:nvPicPr>
          <p:cNvPr id="1026" name="Picture 2" descr="mage result for nuclear reactor with question 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404"/>
            <a:ext cx="3566159" cy="35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155" y="5666323"/>
            <a:ext cx="872598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Recommended review</a:t>
            </a:r>
            <a:r>
              <a:rPr lang="en-US" sz="2400" dirty="0" smtClean="0"/>
              <a:t>: </a:t>
            </a:r>
            <a:r>
              <a:rPr lang="en-US" sz="2000" i="1" dirty="0" smtClean="0"/>
              <a:t>Reactor Neutrino Spectra</a:t>
            </a:r>
            <a:r>
              <a:rPr lang="en-US" sz="2000" dirty="0" smtClean="0"/>
              <a:t>, Hayes and Vogel, </a:t>
            </a:r>
            <a:r>
              <a:rPr lang="it-IT" sz="2000" dirty="0" err="1"/>
              <a:t>Annu</a:t>
            </a:r>
            <a:r>
              <a:rPr lang="it-IT" sz="2000" dirty="0"/>
              <a:t>. Rev. </a:t>
            </a:r>
            <a:r>
              <a:rPr lang="it-IT" sz="2000" dirty="0" err="1"/>
              <a:t>Nucl</a:t>
            </a:r>
            <a:r>
              <a:rPr lang="it-IT" sz="2000" dirty="0"/>
              <a:t>. Part. Sci. 2016. 66:219–44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477540" y="1287186"/>
            <a:ext cx="1855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64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Neutrinos for </a:t>
            </a:r>
            <a:r>
              <a:rPr lang="en-US" dirty="0" smtClean="0"/>
              <a:t>astrophysics</a:t>
            </a:r>
          </a:p>
          <a:p>
            <a:pPr lvl="1"/>
            <a:r>
              <a:rPr lang="en-US" dirty="0" smtClean="0"/>
              <a:t>The Sun</a:t>
            </a:r>
          </a:p>
          <a:p>
            <a:pPr lvl="1"/>
            <a:r>
              <a:rPr lang="en-US" dirty="0" smtClean="0"/>
              <a:t>Supernovae</a:t>
            </a:r>
          </a:p>
          <a:p>
            <a:pPr lvl="1"/>
            <a:r>
              <a:rPr lang="en-US" dirty="0" smtClean="0"/>
              <a:t>Cosmic neutrino background</a:t>
            </a:r>
          </a:p>
          <a:p>
            <a:r>
              <a:rPr lang="en-US" dirty="0" smtClean="0"/>
              <a:t>Neutrinos </a:t>
            </a:r>
            <a:r>
              <a:rPr lang="en-US" dirty="0"/>
              <a:t>for </a:t>
            </a:r>
            <a:r>
              <a:rPr lang="en-US" dirty="0" smtClean="0"/>
              <a:t>geology</a:t>
            </a:r>
            <a:endParaRPr lang="en-US" dirty="0"/>
          </a:p>
          <a:p>
            <a:r>
              <a:rPr lang="en-US" dirty="0"/>
              <a:t>Neutrinos for nuclear physics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Nonproliferation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9" y="1322027"/>
            <a:ext cx="8261351" cy="1747681"/>
          </a:xfrm>
        </p:spPr>
        <p:txBody>
          <a:bodyPr/>
          <a:lstStyle/>
          <a:p>
            <a:r>
              <a:rPr lang="en-US" dirty="0" smtClean="0"/>
              <a:t>Nuclear reactors have many uses</a:t>
            </a:r>
          </a:p>
          <a:p>
            <a:pPr lvl="1"/>
            <a:r>
              <a:rPr lang="en-US" dirty="0" smtClean="0"/>
              <a:t>Neutrino sources for physics experiments</a:t>
            </a:r>
          </a:p>
          <a:p>
            <a:pPr lvl="1"/>
            <a:r>
              <a:rPr lang="en-US" dirty="0" smtClean="0"/>
              <a:t>Clean electricity for individuals, industry, hospitals, ...</a:t>
            </a:r>
          </a:p>
          <a:p>
            <a:pPr lvl="1"/>
            <a:r>
              <a:rPr lang="en-US" dirty="0" smtClean="0"/>
              <a:t>Making </a:t>
            </a:r>
            <a:r>
              <a:rPr lang="en-US" baseline="30000" dirty="0" smtClean="0"/>
              <a:t>239</a:t>
            </a:r>
            <a:r>
              <a:rPr lang="en-US" dirty="0" smtClean="0"/>
              <a:t>Pu for nuclear bombs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30</a:t>
            </a:fld>
            <a:endParaRPr lang="en-US"/>
          </a:p>
        </p:txBody>
      </p:sp>
      <p:pic>
        <p:nvPicPr>
          <p:cNvPr id="4100" name="Picture 4" descr="mage result for nuclear war no cure only preven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4" y="3107808"/>
            <a:ext cx="4673601" cy="290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810125" y="3069708"/>
            <a:ext cx="4194175" cy="3254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world wants to know about:</a:t>
            </a:r>
          </a:p>
          <a:p>
            <a:pPr lvl="1"/>
            <a:r>
              <a:rPr lang="en-US" dirty="0" smtClean="0"/>
              <a:t>Secret reactors?</a:t>
            </a:r>
          </a:p>
          <a:p>
            <a:pPr lvl="1"/>
            <a:r>
              <a:rPr lang="en-US" dirty="0" smtClean="0"/>
              <a:t>Plutonium production at supposedly innocent reactors?</a:t>
            </a:r>
          </a:p>
          <a:p>
            <a:r>
              <a:rPr lang="en-US" dirty="0" smtClean="0"/>
              <a:t>Inspections require substantial cooperation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7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8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Reactor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48" y="1144252"/>
            <a:ext cx="8807452" cy="1625056"/>
          </a:xfrm>
        </p:spPr>
        <p:txBody>
          <a:bodyPr>
            <a:normAutofit/>
          </a:bodyPr>
          <a:lstStyle/>
          <a:p>
            <a:r>
              <a:rPr lang="en-US" dirty="0" smtClean="0"/>
              <a:t>Neutrinos are the perfect informers</a:t>
            </a:r>
          </a:p>
          <a:p>
            <a:pPr lvl="1"/>
            <a:r>
              <a:rPr lang="en-US" dirty="0" smtClean="0"/>
              <a:t>They come right from the core</a:t>
            </a:r>
          </a:p>
          <a:p>
            <a:pPr lvl="1"/>
            <a:r>
              <a:rPr lang="en-US" dirty="0" smtClean="0"/>
              <a:t>Rates reveal on/off cycles (the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 emitters are short-lived)</a:t>
            </a:r>
          </a:p>
          <a:p>
            <a:pPr lvl="1"/>
            <a:r>
              <a:rPr lang="en-US" dirty="0" smtClean="0"/>
              <a:t>No power in the ‘verse can stop them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581482" y="2733496"/>
            <a:ext cx="3442033" cy="3829043"/>
            <a:chOff x="5581482" y="2733496"/>
            <a:chExt cx="3442033" cy="3829043"/>
          </a:xfrm>
        </p:grpSpPr>
        <p:pic>
          <p:nvPicPr>
            <p:cNvPr id="6" name="Picture 2" descr="his illustration shows a cutaway view of the outer stainless steel tank, the inner 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147" y="2733496"/>
              <a:ext cx="3092453" cy="348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81482" y="6193207"/>
              <a:ext cx="3442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WATCHMAN conceptual design</a:t>
              </a:r>
              <a:endParaRPr lang="en-US"/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158748" y="2843865"/>
            <a:ext cx="5784852" cy="3718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Early work on WATCHMAN</a:t>
            </a:r>
          </a:p>
          <a:p>
            <a:pPr lvl="1"/>
            <a:r>
              <a:rPr lang="en-US" dirty="0" err="1" smtClean="0"/>
              <a:t>kton</a:t>
            </a:r>
            <a:r>
              <a:rPr lang="en-US" dirty="0" smtClean="0"/>
              <a:t> water-Cerenkov detector with </a:t>
            </a:r>
            <a:r>
              <a:rPr lang="en-US" dirty="0" err="1" smtClean="0"/>
              <a:t>Gd</a:t>
            </a:r>
            <a:r>
              <a:rPr lang="en-US" dirty="0" smtClean="0"/>
              <a:t> doping (detect inverse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> decay)</a:t>
            </a:r>
          </a:p>
          <a:p>
            <a:pPr lvl="1"/>
            <a:r>
              <a:rPr lang="en-US" dirty="0" smtClean="0"/>
              <a:t>Monitor reactors within ~50 km</a:t>
            </a:r>
          </a:p>
          <a:p>
            <a:r>
              <a:rPr lang="en-US" dirty="0" smtClean="0"/>
              <a:t>For long-distance monitoring:</a:t>
            </a:r>
          </a:p>
          <a:p>
            <a:pPr lvl="1"/>
            <a:r>
              <a:rPr lang="en-US" dirty="0" smtClean="0"/>
              <a:t>Larger water-Cerenkov detectors?</a:t>
            </a:r>
          </a:p>
          <a:p>
            <a:pPr lvl="1"/>
            <a:r>
              <a:rPr lang="en-US" dirty="0" smtClean="0"/>
              <a:t>Small </a:t>
            </a:r>
            <a:r>
              <a:rPr lang="en-US" dirty="0" err="1" smtClean="0"/>
              <a:t>CEvNS</a:t>
            </a:r>
            <a:r>
              <a:rPr lang="en-US" dirty="0" smtClean="0"/>
              <a:t> detectors?</a:t>
            </a:r>
          </a:p>
          <a:p>
            <a:r>
              <a:rPr lang="en-US" dirty="0" smtClean="0"/>
              <a:t>Ideal case: A detector network for reactor-neutrino tomography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4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Summarize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331" y="1193150"/>
            <a:ext cx="8513379" cy="4792760"/>
          </a:xfrm>
        </p:spPr>
        <p:txBody>
          <a:bodyPr/>
          <a:lstStyle/>
          <a:p>
            <a:r>
              <a:rPr lang="en-US" dirty="0" smtClean="0"/>
              <a:t>We’ve already heard how neutrinos are helping us revise and improve the Standard Model</a:t>
            </a:r>
          </a:p>
          <a:p>
            <a:pPr lvl="1"/>
            <a:r>
              <a:rPr lang="en-US" dirty="0" smtClean="0"/>
              <a:t>See Friday’s lectures; Michael Ramsey </a:t>
            </a:r>
            <a:r>
              <a:rPr lang="en-US" dirty="0" err="1" smtClean="0"/>
              <a:t>Musolf’s</a:t>
            </a:r>
            <a:r>
              <a:rPr lang="en-US" dirty="0" smtClean="0"/>
              <a:t> lectures; Michelle </a:t>
            </a:r>
            <a:r>
              <a:rPr lang="en-US" dirty="0" err="1" smtClean="0"/>
              <a:t>Dolinski’s</a:t>
            </a:r>
            <a:r>
              <a:rPr lang="en-US" dirty="0" smtClean="0"/>
              <a:t> seminar</a:t>
            </a:r>
          </a:p>
          <a:p>
            <a:r>
              <a:rPr lang="en-US" dirty="0" smtClean="0"/>
              <a:t>Neutrinos are also potent tools for answering questions from other areas of physics</a:t>
            </a:r>
          </a:p>
          <a:p>
            <a:pPr lvl="1"/>
            <a:r>
              <a:rPr lang="en-US" dirty="0" smtClean="0"/>
              <a:t>Astronomy and cosmology</a:t>
            </a:r>
          </a:p>
          <a:p>
            <a:pPr lvl="1"/>
            <a:r>
              <a:rPr lang="en-US" dirty="0" smtClean="0"/>
              <a:t>Geology</a:t>
            </a:r>
          </a:p>
          <a:p>
            <a:pPr lvl="1"/>
            <a:r>
              <a:rPr lang="en-US" dirty="0" smtClean="0"/>
              <a:t>Nuclear physics and nonproliferation</a:t>
            </a:r>
          </a:p>
          <a:p>
            <a:r>
              <a:rPr lang="en-US" dirty="0" smtClean="0"/>
              <a:t>I’ve left out lots of other neat ideas, from elucidating cosmic-ray sources to measuring nuclear structure</a:t>
            </a:r>
          </a:p>
          <a:p>
            <a:r>
              <a:rPr lang="en-US" dirty="0" smtClean="0"/>
              <a:t>Maybe </a:t>
            </a:r>
            <a:r>
              <a:rPr lang="en-US" b="1" i="1" dirty="0" smtClean="0"/>
              <a:t>you</a:t>
            </a:r>
            <a:r>
              <a:rPr lang="en-US" dirty="0" smtClean="0"/>
              <a:t>’ll add a new idea to this set!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0449" y="5994875"/>
            <a:ext cx="7137400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Thank you </a:t>
            </a:r>
            <a:r>
              <a:rPr lang="en-US" sz="2400" smtClean="0"/>
              <a:t>for the great questions and discussions!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40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Inside the Sun?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219200"/>
            <a:ext cx="5232400" cy="1676400"/>
          </a:xfrm>
        </p:spPr>
        <p:txBody>
          <a:bodyPr/>
          <a:lstStyle/>
          <a:p>
            <a:r>
              <a:rPr lang="en-US" dirty="0" smtClean="0"/>
              <a:t>We’ve seen how solar neutrinos give access to what’s happening in the core</a:t>
            </a:r>
          </a:p>
          <a:p>
            <a:r>
              <a:rPr lang="en-US" dirty="0" smtClean="0"/>
              <a:t>Photons give core information too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214" y="1088833"/>
            <a:ext cx="3803786" cy="277196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4000" y="2895600"/>
            <a:ext cx="5473700" cy="20602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70C0"/>
                </a:solidFill>
              </a:rPr>
              <a:t>Abundance measurements: </a:t>
            </a:r>
            <a:r>
              <a:rPr lang="en-US" dirty="0" smtClean="0"/>
              <a:t>Spectroscopic measurements of solar photosphere reveal elemental makeup</a:t>
            </a:r>
          </a:p>
          <a:p>
            <a:pPr lvl="1"/>
            <a:r>
              <a:rPr lang="en-US" dirty="0" smtClean="0"/>
              <a:t>Need detailed 3D modeling of temperature, density</a:t>
            </a:r>
            <a:endParaRPr lang="en-US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4000" y="4899587"/>
            <a:ext cx="880745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70C0"/>
                </a:solidFill>
              </a:rPr>
              <a:t>Helioseismology: </a:t>
            </a:r>
            <a:r>
              <a:rPr lang="en-US" dirty="0" smtClean="0"/>
              <a:t>Doppler shifts in spectral reveal oscillations of gas, probing </a:t>
            </a:r>
            <a:r>
              <a:rPr lang="en-US" smtClean="0"/>
              <a:t>densities in different regions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6155" y="5762571"/>
            <a:ext cx="872598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Recommended review</a:t>
            </a:r>
            <a:r>
              <a:rPr lang="en-US" sz="2400" dirty="0" smtClean="0"/>
              <a:t>: </a:t>
            </a:r>
            <a:r>
              <a:rPr lang="en-US" sz="2000" i="1" dirty="0"/>
              <a:t>Alive and well: A short review about standard solar </a:t>
            </a:r>
            <a:r>
              <a:rPr lang="en-US" sz="2000" i="1" dirty="0" smtClean="0"/>
              <a:t>models</a:t>
            </a:r>
            <a:r>
              <a:rPr lang="en-US" sz="2000" dirty="0" smtClean="0"/>
              <a:t>, </a:t>
            </a:r>
            <a:r>
              <a:rPr lang="en-US" sz="2000" dirty="0" err="1" smtClean="0"/>
              <a:t>Serenelli</a:t>
            </a:r>
            <a:r>
              <a:rPr lang="en-US" sz="2000" dirty="0" smtClean="0"/>
              <a:t>, </a:t>
            </a:r>
            <a:r>
              <a:rPr lang="it-IT" sz="2000" dirty="0" smtClean="0"/>
              <a:t>EPJA </a:t>
            </a:r>
            <a:r>
              <a:rPr lang="it-IT" sz="2000" dirty="0"/>
              <a:t>2016. </a:t>
            </a:r>
            <a:r>
              <a:rPr lang="is-IS" sz="2000" b="1" dirty="0"/>
              <a:t>52</a:t>
            </a:r>
            <a:r>
              <a:rPr lang="is-IS" sz="2000" dirty="0"/>
              <a:t>:78</a:t>
            </a:r>
            <a:r>
              <a:rPr lang="it-IT" sz="2000" dirty="0" smtClean="0"/>
              <a:t> 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915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Abundance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5142777"/>
            <a:ext cx="8642351" cy="787400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lso known as </a:t>
            </a:r>
            <a:r>
              <a:rPr lang="en-US" b="1" dirty="0" smtClean="0">
                <a:solidFill>
                  <a:srgbClr val="0070C0"/>
                </a:solidFill>
              </a:rPr>
              <a:t>solar metallicity problem</a:t>
            </a:r>
            <a:r>
              <a:rPr lang="en-US" dirty="0"/>
              <a:t>:</a:t>
            </a:r>
            <a:r>
              <a:rPr lang="en-US" dirty="0" smtClean="0"/>
              <a:t> to astronomers “metals” are any elements heavier than helium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667"/>
          <a:stretch/>
        </p:blipFill>
        <p:spPr>
          <a:xfrm>
            <a:off x="339723" y="1113166"/>
            <a:ext cx="956373" cy="3242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00" r="35667"/>
          <a:stretch/>
        </p:blipFill>
        <p:spPr>
          <a:xfrm>
            <a:off x="1289050" y="1113166"/>
            <a:ext cx="1858094" cy="3242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284126"/>
            <a:ext cx="314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Serenelli</a:t>
            </a:r>
            <a:r>
              <a:rPr lang="en-US" i="1" dirty="0"/>
              <a:t>, </a:t>
            </a:r>
            <a:r>
              <a:rPr lang="it-IT" i="1" dirty="0"/>
              <a:t>EPJA </a:t>
            </a:r>
            <a:r>
              <a:rPr lang="is-IS" b="1" i="1" dirty="0" smtClean="0"/>
              <a:t>52 </a:t>
            </a:r>
            <a:r>
              <a:rPr lang="is-IS" i="1" dirty="0" smtClean="0"/>
              <a:t>(</a:t>
            </a:r>
            <a:r>
              <a:rPr lang="it-IT" i="1" dirty="0" smtClean="0"/>
              <a:t>2016) </a:t>
            </a:r>
            <a:r>
              <a:rPr lang="is-IS" i="1" dirty="0" smtClean="0"/>
              <a:t>78</a:t>
            </a:r>
            <a:endParaRPr lang="en-US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159844" y="1165160"/>
            <a:ext cx="5996855" cy="3840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2001, new 3D </a:t>
            </a:r>
            <a:r>
              <a:rPr lang="en-US" dirty="0"/>
              <a:t>radiation </a:t>
            </a:r>
            <a:r>
              <a:rPr lang="en-US" dirty="0" smtClean="0"/>
              <a:t>hydrodynamic </a:t>
            </a:r>
            <a:r>
              <a:rPr lang="en-US" dirty="0"/>
              <a:t>(3D-RHD) </a:t>
            </a:r>
            <a:r>
              <a:rPr lang="en-US" dirty="0" smtClean="0"/>
              <a:t>models (plus non-equilibrium models for line formation) yielded dramatic revision in heavy element abundances</a:t>
            </a:r>
          </a:p>
          <a:p>
            <a:pPr lvl="1"/>
            <a:r>
              <a:rPr lang="en-US" dirty="0" smtClean="0"/>
              <a:t>30% reduction in metal abundances relative to hydrogen!</a:t>
            </a:r>
          </a:p>
          <a:p>
            <a:r>
              <a:rPr lang="en-US" dirty="0" smtClean="0"/>
              <a:t>Spectroscopic abundance measurements no longer agree with helioseismology</a:t>
            </a:r>
            <a:endParaRPr lang="en-US" dirty="0"/>
          </a:p>
        </p:txBody>
      </p:sp>
      <p:sp>
        <p:nvSpPr>
          <p:cNvPr id="11" name="Donut 10"/>
          <p:cNvSpPr/>
          <p:nvPr/>
        </p:nvSpPr>
        <p:spPr>
          <a:xfrm rot="16200000">
            <a:off x="1411420" y="2401298"/>
            <a:ext cx="542659" cy="3365500"/>
          </a:xfrm>
          <a:prstGeom prst="donut">
            <a:avLst>
              <a:gd name="adj" fmla="val 172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uiExpand="1" build="p" bldLvl="2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Need for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48" y="1172091"/>
            <a:ext cx="8870951" cy="2301173"/>
          </a:xfrm>
        </p:spPr>
        <p:txBody>
          <a:bodyPr/>
          <a:lstStyle/>
          <a:p>
            <a:r>
              <a:rPr lang="en-US" dirty="0" smtClean="0"/>
              <a:t>CNO cycle responsible for ~1% of Sun’s energy production</a:t>
            </a:r>
          </a:p>
          <a:p>
            <a:r>
              <a:rPr lang="en-US" dirty="0" smtClean="0"/>
              <a:t>If we know the CNO reaction rate, we also know CNO abundances in the core! </a:t>
            </a:r>
          </a:p>
          <a:p>
            <a:r>
              <a:rPr lang="en-US" dirty="0" smtClean="0"/>
              <a:t>Independent systematics from photon-based tools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6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3149254"/>
            <a:ext cx="3702050" cy="3138977"/>
            <a:chOff x="0" y="2073837"/>
            <a:chExt cx="3702050" cy="3138977"/>
          </a:xfrm>
        </p:grpSpPr>
        <p:pic>
          <p:nvPicPr>
            <p:cNvPr id="7170" name="Picture 2" descr="https://upload.wikimedia.org/wikipedia/commons/thumb/2/21/CNO_Cycle.svg/300px-CNO_Cycle.sv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073837"/>
              <a:ext cx="3702050" cy="2828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9169" y="4843482"/>
              <a:ext cx="1952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Image</a:t>
              </a:r>
              <a:r>
                <a:rPr lang="en-US" i="1" smtClean="0"/>
                <a:t>: Wikipedia</a:t>
              </a:r>
              <a:endParaRPr lang="en-US" i="1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95626" y="2886277"/>
            <a:ext cx="4939383" cy="2911459"/>
            <a:chOff x="3995626" y="2886277"/>
            <a:chExt cx="4939383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5626" y="2886277"/>
              <a:ext cx="4939383" cy="291145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526606" y="3068825"/>
              <a:ext cx="2287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Solar neutrino fluxes</a:t>
              </a:r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0299" y="4103597"/>
            <a:ext cx="4269526" cy="560105"/>
            <a:chOff x="680299" y="4103597"/>
            <a:chExt cx="4269526" cy="560105"/>
          </a:xfrm>
        </p:grpSpPr>
        <p:cxnSp>
          <p:nvCxnSpPr>
            <p:cNvPr id="18" name="Curved Connector 17"/>
            <p:cNvCxnSpPr/>
            <p:nvPr/>
          </p:nvCxnSpPr>
          <p:spPr>
            <a:xfrm flipV="1">
              <a:off x="3362325" y="4103597"/>
              <a:ext cx="1435100" cy="551140"/>
            </a:xfrm>
            <a:prstGeom prst="curved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/>
            <p:nvPr/>
          </p:nvCxnSpPr>
          <p:spPr>
            <a:xfrm flipV="1">
              <a:off x="680299" y="4255997"/>
              <a:ext cx="4269526" cy="407705"/>
            </a:xfrm>
            <a:prstGeom prst="curvedConnector3">
              <a:avLst>
                <a:gd name="adj1" fmla="val 31855"/>
              </a:avLst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718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6171"/>
            <a:ext cx="7886700" cy="1325563"/>
          </a:xfrm>
        </p:spPr>
        <p:txBody>
          <a:bodyPr/>
          <a:lstStyle/>
          <a:p>
            <a:r>
              <a:rPr lang="en-US" dirty="0" smtClean="0"/>
              <a:t>Searching for CNO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3299" y="1152374"/>
            <a:ext cx="4330701" cy="2991236"/>
          </a:xfrm>
        </p:spPr>
        <p:txBody>
          <a:bodyPr>
            <a:normAutofit/>
          </a:bodyPr>
          <a:lstStyle/>
          <a:p>
            <a:r>
              <a:rPr lang="en-US" dirty="0" smtClean="0"/>
              <a:t>CNO neutrinos sit under much more numerous </a:t>
            </a:r>
            <a:r>
              <a:rPr lang="en-US" i="1" dirty="0" smtClean="0"/>
              <a:t>pep</a:t>
            </a:r>
            <a:r>
              <a:rPr lang="en-US" dirty="0" smtClean="0"/>
              <a:t> neutrinos, near </a:t>
            </a:r>
            <a:r>
              <a:rPr lang="en-US" baseline="30000" dirty="0"/>
              <a:t>210</a:t>
            </a:r>
            <a:r>
              <a:rPr lang="en-US" dirty="0"/>
              <a:t>Bi and </a:t>
            </a:r>
            <a:r>
              <a:rPr lang="en-US" baseline="30000" dirty="0" smtClean="0"/>
              <a:t>11</a:t>
            </a:r>
            <a:r>
              <a:rPr lang="en-US" dirty="0" smtClean="0"/>
              <a:t>C backgrounds</a:t>
            </a:r>
          </a:p>
          <a:p>
            <a:r>
              <a:rPr lang="en-US" dirty="0" smtClean="0"/>
              <a:t>No discovery yet</a:t>
            </a:r>
          </a:p>
          <a:p>
            <a:r>
              <a:rPr lang="en-US" baseline="30000" dirty="0" smtClean="0"/>
              <a:t>7</a:t>
            </a:r>
            <a:r>
              <a:rPr lang="en-US" dirty="0" smtClean="0"/>
              <a:t>Be, </a:t>
            </a:r>
            <a:r>
              <a:rPr lang="en-US" baseline="30000" dirty="0" smtClean="0"/>
              <a:t>8</a:t>
            </a:r>
            <a:r>
              <a:rPr lang="en-US" dirty="0" smtClean="0"/>
              <a:t>B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fluxes can’t yet distinguish between SSMs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073847"/>
            <a:ext cx="4811931" cy="36482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91" y="4679852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err="1"/>
              <a:t>Cerdeño</a:t>
            </a:r>
            <a:r>
              <a:rPr lang="nb-NO" i="1" dirty="0"/>
              <a:t> et al </a:t>
            </a:r>
            <a:r>
              <a:rPr lang="nb-NO" i="1" dirty="0" smtClean="0"/>
              <a:t>JCAP </a:t>
            </a:r>
            <a:r>
              <a:rPr lang="nb-NO" b="1" i="1" dirty="0" smtClean="0"/>
              <a:t>04</a:t>
            </a:r>
            <a:r>
              <a:rPr lang="nb-NO" i="1" dirty="0" smtClean="0"/>
              <a:t> (2018) 037</a:t>
            </a:r>
            <a:endParaRPr lang="nb-NO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989731" y="3847009"/>
            <a:ext cx="4090769" cy="2907057"/>
            <a:chOff x="4978840" y="3673412"/>
            <a:chExt cx="4090769" cy="290705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8840" y="3673412"/>
              <a:ext cx="4090769" cy="290705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458949" y="5430918"/>
              <a:ext cx="2923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/>
                <a:t>Borexino</a:t>
              </a:r>
              <a:r>
                <a:rPr lang="en-US" i="1" dirty="0" smtClean="0"/>
                <a:t>, </a:t>
              </a:r>
              <a:r>
                <a:rPr lang="is-IS" i="1" dirty="0" smtClean="0"/>
                <a:t>arXiv:1707.09279</a:t>
              </a: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95530" y="5182179"/>
            <a:ext cx="4330701" cy="1522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Borexino</a:t>
            </a:r>
            <a:r>
              <a:rPr lang="en-US" dirty="0" smtClean="0"/>
              <a:t>, SNO+, ... </a:t>
            </a:r>
            <a:r>
              <a:rPr lang="en-US" dirty="0"/>
              <a:t>c</a:t>
            </a:r>
            <a:r>
              <a:rPr lang="en-US" dirty="0" smtClean="0"/>
              <a:t>ould distinguish SSMs in 5-10 years of running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i="1" dirty="0" smtClean="0"/>
              <a:t>with</a:t>
            </a:r>
            <a:r>
              <a:rPr lang="en-US" dirty="0" smtClean="0"/>
              <a:t> tight background control</a:t>
            </a:r>
            <a:endParaRPr lang="en-US" dirty="0"/>
          </a:p>
        </p:txBody>
      </p:sp>
      <p:pic>
        <p:nvPicPr>
          <p:cNvPr id="10244" name="Picture 4" descr="mage result for borexino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74" y="-31037"/>
            <a:ext cx="1209826" cy="12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9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Sidebar: </a:t>
            </a:r>
            <a:r>
              <a:rPr lang="en-US" dirty="0" err="1" smtClean="0"/>
              <a:t>Borexino</a:t>
            </a:r>
            <a:r>
              <a:rPr lang="en-US" dirty="0" smtClean="0"/>
              <a:t> 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090430"/>
            <a:ext cx="8826500" cy="1812279"/>
          </a:xfrm>
        </p:spPr>
        <p:txBody>
          <a:bodyPr>
            <a:normAutofit/>
          </a:bodyPr>
          <a:lstStyle/>
          <a:p>
            <a:r>
              <a:rPr lang="en-US" dirty="0" smtClean="0"/>
              <a:t>Our solar orbit is an ellipse: Earth-Sun distance oscillates!</a:t>
            </a:r>
          </a:p>
          <a:p>
            <a:r>
              <a:rPr lang="en-US" dirty="0" smtClean="0"/>
              <a:t>Observing this effect requires precision and stability over multiple years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8</a:t>
            </a:fld>
            <a:endParaRPr lang="en-US"/>
          </a:p>
        </p:txBody>
      </p:sp>
      <p:pic>
        <p:nvPicPr>
          <p:cNvPr id="8194" name="Picture 2" descr="mage result for orbit of th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2291232"/>
            <a:ext cx="3894359" cy="259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4789685"/>
            <a:ext cx="5754620" cy="17573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4251572" y="1996569"/>
            <a:ext cx="4892428" cy="4183281"/>
            <a:chOff x="4251572" y="1996569"/>
            <a:chExt cx="4892428" cy="4183281"/>
          </a:xfrm>
        </p:grpSpPr>
        <p:grpSp>
          <p:nvGrpSpPr>
            <p:cNvPr id="9" name="Group 8"/>
            <p:cNvGrpSpPr/>
            <p:nvPr/>
          </p:nvGrpSpPr>
          <p:grpSpPr>
            <a:xfrm>
              <a:off x="4251572" y="1996569"/>
              <a:ext cx="4892428" cy="3536950"/>
              <a:chOff x="1127372" y="3321050"/>
              <a:chExt cx="4892428" cy="35369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7372" y="3321050"/>
                <a:ext cx="4892428" cy="353695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955800" y="3588127"/>
                <a:ext cx="3429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en-US" baseline="-25000" dirty="0" smtClean="0"/>
                  <a:t>e</a:t>
                </a:r>
                <a:r>
                  <a:rPr lang="en-US" dirty="0" smtClean="0"/>
                  <a:t>-like events in 30.43-day bins</a:t>
                </a:r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042048" y="5533519"/>
              <a:ext cx="28892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/>
                <a:t>Borexino</a:t>
              </a:r>
              <a:r>
                <a:rPr lang="en-US" i="1" dirty="0" smtClean="0"/>
                <a:t>, </a:t>
              </a:r>
              <a:r>
                <a:rPr lang="en-US" i="1" dirty="0" err="1" smtClean="0"/>
                <a:t>Astropart</a:t>
              </a:r>
              <a:r>
                <a:rPr lang="en-US" i="1" dirty="0" smtClean="0"/>
                <a:t>. Phys. </a:t>
              </a:r>
              <a:r>
                <a:rPr lang="en-US" b="1" i="1" dirty="0"/>
                <a:t>92</a:t>
              </a:r>
              <a:r>
                <a:rPr lang="en-US" i="1" dirty="0"/>
                <a:t> (2017) </a:t>
              </a:r>
              <a:r>
                <a:rPr lang="en-US" i="1" dirty="0" smtClean="0"/>
                <a:t>21</a:t>
              </a:r>
              <a:endParaRPr lang="en-US" i="1" dirty="0"/>
            </a:p>
          </p:txBody>
        </p:sp>
      </p:grpSp>
      <p:pic>
        <p:nvPicPr>
          <p:cNvPr id="13" name="Picture 4" descr="mage result for borexino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74" y="-31037"/>
            <a:ext cx="1209826" cy="12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82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5195"/>
            <a:ext cx="9144000" cy="863392"/>
          </a:xfrm>
        </p:spPr>
        <p:txBody>
          <a:bodyPr>
            <a:normAutofit/>
          </a:bodyPr>
          <a:lstStyle/>
          <a:p>
            <a:r>
              <a:rPr lang="en-US" dirty="0" smtClean="0"/>
              <a:t>A core-collapse supernova loses ~99% of its energy to neutrinos in </a:t>
            </a:r>
            <a:r>
              <a:rPr lang="en-US" dirty="0" smtClean="0">
                <a:latin typeface="Edwardian Script ITC" charset="0"/>
                <a:ea typeface="Edwardian Script ITC" charset="0"/>
                <a:cs typeface="Edwardian Script ITC" charset="0"/>
              </a:rPr>
              <a:t>O </a:t>
            </a:r>
            <a:r>
              <a:rPr lang="en-US" dirty="0" smtClean="0"/>
              <a:t>(10) 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Parno -- Experimental Neutrino Physics III -- NNPSS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A457-E0FC-EF4F-BFEA-6BA5939DE55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48" y="1731723"/>
            <a:ext cx="5099051" cy="421609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088234" y="3324582"/>
            <a:ext cx="1734770" cy="923330"/>
            <a:chOff x="6069469" y="3390900"/>
            <a:chExt cx="1734770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6069469" y="3390900"/>
              <a:ext cx="173477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     </a:t>
              </a:r>
              <a:r>
                <a:rPr lang="en-US" dirty="0" err="1" smtClean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 (not </a:t>
              </a:r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baseline="-25000" dirty="0" smtClean="0"/>
                <a:t>e</a:t>
              </a:r>
              <a:r>
                <a:rPr lang="en-US" dirty="0" smtClean="0"/>
                <a:t>)    </a:t>
              </a:r>
            </a:p>
            <a:p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     n</a:t>
              </a:r>
              <a:r>
                <a:rPr lang="en-US" baseline="-25000" dirty="0" smtClean="0"/>
                <a:t>e</a:t>
              </a:r>
            </a:p>
            <a:p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     n</a:t>
              </a:r>
              <a:r>
                <a:rPr lang="en-US" baseline="-25000" dirty="0" smtClean="0"/>
                <a:t>e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094869" y="3611607"/>
              <a:ext cx="292100" cy="0"/>
            </a:xfrm>
            <a:prstGeom prst="line">
              <a:avLst/>
            </a:prstGeom>
            <a:ln w="28575">
              <a:solidFill>
                <a:srgbClr val="75A5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094869" y="3865607"/>
              <a:ext cx="292100" cy="0"/>
            </a:xfrm>
            <a:prstGeom prst="line">
              <a:avLst/>
            </a:prstGeom>
            <a:ln w="28575">
              <a:solidFill>
                <a:srgbClr val="9C1D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094869" y="4183107"/>
              <a:ext cx="292100" cy="0"/>
            </a:xfrm>
            <a:prstGeom prst="line">
              <a:avLst/>
            </a:prstGeom>
            <a:ln w="28575">
              <a:solidFill>
                <a:srgbClr val="0074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57950" y="4059731"/>
              <a:ext cx="109083" cy="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766" y="5880599"/>
            <a:ext cx="706295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Recommended review</a:t>
            </a:r>
            <a:r>
              <a:rPr lang="en-US" sz="2400" dirty="0" smtClean="0"/>
              <a:t>: </a:t>
            </a:r>
            <a:r>
              <a:rPr lang="en-US" sz="2000" i="1" dirty="0" smtClean="0"/>
              <a:t>Supernova Neutrino Detection</a:t>
            </a:r>
            <a:r>
              <a:rPr lang="en-US" sz="2000" dirty="0" smtClean="0"/>
              <a:t>, </a:t>
            </a:r>
            <a:r>
              <a:rPr lang="en-US" sz="2000" dirty="0" err="1"/>
              <a:t>Scholberg</a:t>
            </a:r>
            <a:r>
              <a:rPr lang="en-US" sz="2000" dirty="0"/>
              <a:t>, </a:t>
            </a:r>
            <a:r>
              <a:rPr lang="en-US" sz="2000" dirty="0" err="1"/>
              <a:t>Annu</a:t>
            </a:r>
            <a:r>
              <a:rPr lang="en-US" sz="2000" dirty="0"/>
              <a:t>. Rev. </a:t>
            </a:r>
            <a:r>
              <a:rPr lang="en-US" sz="2000" dirty="0" err="1"/>
              <a:t>Nucl</a:t>
            </a:r>
            <a:r>
              <a:rPr lang="en-US" sz="2000" dirty="0"/>
              <a:t>. Part. Sci. </a:t>
            </a:r>
            <a:r>
              <a:rPr lang="en-US" sz="2000" b="1" dirty="0"/>
              <a:t>62</a:t>
            </a:r>
            <a:r>
              <a:rPr lang="en-US" sz="2000" dirty="0"/>
              <a:t> (2012) 81</a:t>
            </a:r>
            <a:endParaRPr lang="en-US" sz="20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140143" y="2132559"/>
            <a:ext cx="4003857" cy="34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4863" indent="-347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6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.LucidaGrandeUI" charset="0"/>
              <a:buChar char="◆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These neutrinos carry information about:</a:t>
            </a:r>
          </a:p>
          <a:p>
            <a:pPr lvl="1"/>
            <a:r>
              <a:rPr lang="en-US" dirty="0" smtClean="0"/>
              <a:t>Core-collapse physics</a:t>
            </a:r>
          </a:p>
          <a:p>
            <a:pPr lvl="1"/>
            <a:r>
              <a:rPr lang="en-US" dirty="0" smtClean="0"/>
              <a:t>r-process nucleosynthesis</a:t>
            </a:r>
          </a:p>
          <a:p>
            <a:pPr lvl="1"/>
            <a:r>
              <a:rPr lang="en-US" dirty="0" smtClean="0"/>
              <a:t>Neutrino interactions in dense environments</a:t>
            </a:r>
            <a:endParaRPr lang="en-US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1096724" y="3690469"/>
            <a:ext cx="2221422" cy="969774"/>
            <a:chOff x="1096724" y="3690469"/>
            <a:chExt cx="2221422" cy="969774"/>
          </a:xfrm>
        </p:grpSpPr>
        <p:sp>
          <p:nvSpPr>
            <p:cNvPr id="18" name="TextBox 17"/>
            <p:cNvSpPr txBox="1"/>
            <p:nvPr/>
          </p:nvSpPr>
          <p:spPr>
            <a:xfrm>
              <a:off x="1096724" y="3690469"/>
              <a:ext cx="22214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Collective effects (</a:t>
              </a:r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dirty="0" smtClean="0"/>
                <a:t>-</a:t>
              </a:r>
              <a:r>
                <a:rPr lang="en-US" dirty="0" smtClean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dirty="0" smtClean="0"/>
                <a:t> interactions!)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1429407" y="4247912"/>
              <a:ext cx="189186" cy="412331"/>
            </a:xfrm>
            <a:prstGeom prst="straightConnector1">
              <a:avLst/>
            </a:prstGeom>
            <a:ln w="19050">
              <a:solidFill>
                <a:srgbClr val="9C1D2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BlueCorners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Corners" id="{C1C8A83E-EC81-3049-8F4F-F306374AB6B5}" vid="{4D73B7F5-BCD5-574D-817C-C09FF621C2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BlueCorners</Template>
  <TotalTime>3047</TotalTime>
  <Words>2124</Words>
  <Application>Microsoft Macintosh PowerPoint</Application>
  <PresentationFormat>On-screen Show (4:3)</PresentationFormat>
  <Paragraphs>332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.LucidaGrandeUI</vt:lpstr>
      <vt:lpstr>Calibri</vt:lpstr>
      <vt:lpstr>Edwardian Script ITC</vt:lpstr>
      <vt:lpstr>Mangal</vt:lpstr>
      <vt:lpstr>Symbol</vt:lpstr>
      <vt:lpstr>Wingdings</vt:lpstr>
      <vt:lpstr>Arial</vt:lpstr>
      <vt:lpstr>BlueCorners</vt:lpstr>
      <vt:lpstr>Experimental Neutrino Physics III: Neutrinos as Tools</vt:lpstr>
      <vt:lpstr>A Reminder: The Weak Force</vt:lpstr>
      <vt:lpstr>Outline</vt:lpstr>
      <vt:lpstr>What’s Inside the Sun?</vt:lpstr>
      <vt:lpstr>Solar Abundance Problem</vt:lpstr>
      <vt:lpstr>A Need for Neutrinos</vt:lpstr>
      <vt:lpstr>Searching for CNO Neutrinos</vt:lpstr>
      <vt:lpstr>Sidebar: Borexino Precision</vt:lpstr>
      <vt:lpstr>Supernova Neutrinos</vt:lpstr>
      <vt:lpstr>Who’s Watching for Supernova ns?</vt:lpstr>
      <vt:lpstr>Very Early Warning System?</vt:lpstr>
      <vt:lpstr>Diffuse Supernova Background</vt:lpstr>
      <vt:lpstr>Cosmic Neutrino Background</vt:lpstr>
      <vt:lpstr>Why Try to Measure the CnB?</vt:lpstr>
      <vt:lpstr>Indirect Observation</vt:lpstr>
      <vt:lpstr>How to Measure the CnB</vt:lpstr>
      <vt:lpstr>Outline</vt:lpstr>
      <vt:lpstr>Neutrinos Beneath Our Feet</vt:lpstr>
      <vt:lpstr>Detecting Geoneutrinos</vt:lpstr>
      <vt:lpstr>First Discovery</vt:lpstr>
      <vt:lpstr>Early Heat Models!</vt:lpstr>
      <vt:lpstr>Outline</vt:lpstr>
      <vt:lpstr>Reactor Antineutrino Deficit</vt:lpstr>
      <vt:lpstr>Predicting a Reactor n Spectrum</vt:lpstr>
      <vt:lpstr>Back to Nuclear Physics</vt:lpstr>
      <vt:lpstr>The 5-MeV “Bump”</vt:lpstr>
      <vt:lpstr>Sidebar: The Precision n Era</vt:lpstr>
      <vt:lpstr>The Bump, Revisited</vt:lpstr>
      <vt:lpstr>What Does All This Mean?</vt:lpstr>
      <vt:lpstr>Nuclear Nonproliferation</vt:lpstr>
      <vt:lpstr>Neutrino Reactor Monitoring</vt:lpstr>
      <vt:lpstr>To Summarize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Parno</dc:creator>
  <cp:lastModifiedBy>Diana Parno</cp:lastModifiedBy>
  <cp:revision>106</cp:revision>
  <dcterms:created xsi:type="dcterms:W3CDTF">2018-06-20T14:32:30Z</dcterms:created>
  <dcterms:modified xsi:type="dcterms:W3CDTF">2018-06-24T23:35:47Z</dcterms:modified>
</cp:coreProperties>
</file>